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1412" r:id="rId2"/>
    <p:sldId id="714" r:id="rId3"/>
    <p:sldId id="1407" r:id="rId4"/>
    <p:sldId id="4520" r:id="rId5"/>
    <p:sldId id="256" r:id="rId6"/>
    <p:sldId id="257" r:id="rId7"/>
    <p:sldId id="258" r:id="rId8"/>
    <p:sldId id="260" r:id="rId9"/>
    <p:sldId id="261" r:id="rId10"/>
    <p:sldId id="262" r:id="rId11"/>
    <p:sldId id="4519" r:id="rId12"/>
    <p:sldId id="263" r:id="rId13"/>
    <p:sldId id="717" r:id="rId14"/>
    <p:sldId id="264" r:id="rId15"/>
    <p:sldId id="265" r:id="rId16"/>
    <p:sldId id="266" r:id="rId17"/>
    <p:sldId id="269" r:id="rId18"/>
    <p:sldId id="270" r:id="rId19"/>
    <p:sldId id="4516" r:id="rId20"/>
    <p:sldId id="4515" r:id="rId21"/>
    <p:sldId id="271" r:id="rId22"/>
    <p:sldId id="272" r:id="rId23"/>
    <p:sldId id="273" r:id="rId24"/>
    <p:sldId id="4518" r:id="rId2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Morgens\Desktop\Danone%20Presentation\Mappe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882217832278467"/>
          <c:y val="2.7874166792868603E-2"/>
          <c:w val="0.56613236071703499"/>
          <c:h val="0.88915343741152142"/>
        </c:manualLayout>
      </c:layout>
      <c:barChart>
        <c:barDir val="bar"/>
        <c:grouping val="clustered"/>
        <c:varyColors val="0"/>
        <c:ser>
          <c:idx val="0"/>
          <c:order val="0"/>
          <c:spPr>
            <a:solidFill>
              <a:srgbClr val="002060"/>
            </a:solidFill>
            <a:ln>
              <a:noFill/>
            </a:ln>
            <a:effectLst/>
          </c:spPr>
          <c:invertIfNegative val="0"/>
          <c:cat>
            <c:multiLvlStrRef>
              <c:f>Tabelle1!$C$45:$D$52</c:f>
              <c:multiLvlStrCache>
                <c:ptCount val="8"/>
                <c:lvl>
                  <c:pt idx="0">
                    <c:v>Estonia 82.7% - 1.3 m pop. - 0.1€</c:v>
                  </c:pt>
                  <c:pt idx="1">
                    <c:v>Sweden 84.9%* 9.6 m pop. 0.11€ - 0.22€</c:v>
                  </c:pt>
                  <c:pt idx="2">
                    <c:v>Norway 86% - 5.2 m pop. - 0.21€ - 0.31€</c:v>
                  </c:pt>
                  <c:pt idx="3">
                    <c:v>Denmark 90% - 5.6 m pop. - 0.13€ - 0.4€</c:v>
                  </c:pt>
                  <c:pt idx="4">
                    <c:v>Finland 90.6% - 5.4 m pop. 0.1€ - 0.4€</c:v>
                  </c:pt>
                  <c:pt idx="5">
                    <c:v>Lithuania 91.9% - 2,8 m pop. - 0.1€</c:v>
                  </c:pt>
                  <c:pt idx="6">
                    <c:v>Netherlands 95% - 16.8 m pop. - 0.25€</c:v>
                  </c:pt>
                  <c:pt idx="7">
                    <c:v>Germany 98.4% - 82.6 m pop. - 0.25€</c:v>
                  </c:pt>
                </c:lvl>
                <c:lvl>
                  <c:pt idx="0">
                    <c:v>2017</c:v>
                  </c:pt>
                  <c:pt idx="1">
                    <c:v>2016</c:v>
                  </c:pt>
                  <c:pt idx="2">
                    <c:v>2017</c:v>
                  </c:pt>
                  <c:pt idx="3">
                    <c:v>2016</c:v>
                  </c:pt>
                  <c:pt idx="4">
                    <c:v>2017</c:v>
                  </c:pt>
                  <c:pt idx="5">
                    <c:v>2017</c:v>
                  </c:pt>
                  <c:pt idx="6">
                    <c:v>2016</c:v>
                  </c:pt>
                  <c:pt idx="7">
                    <c:v>2016</c:v>
                  </c:pt>
                </c:lvl>
              </c:multiLvlStrCache>
            </c:multiLvlStrRef>
          </c:cat>
          <c:val>
            <c:numRef>
              <c:f>Tabelle1!$F$45:$F$52</c:f>
              <c:numCache>
                <c:formatCode>General</c:formatCode>
                <c:ptCount val="8"/>
                <c:pt idx="0">
                  <c:v>82.7</c:v>
                </c:pt>
                <c:pt idx="1">
                  <c:v>84.9</c:v>
                </c:pt>
                <c:pt idx="2">
                  <c:v>86</c:v>
                </c:pt>
                <c:pt idx="3">
                  <c:v>90</c:v>
                </c:pt>
                <c:pt idx="4">
                  <c:v>90.6</c:v>
                </c:pt>
                <c:pt idx="5">
                  <c:v>91.9</c:v>
                </c:pt>
                <c:pt idx="6">
                  <c:v>95</c:v>
                </c:pt>
                <c:pt idx="7">
                  <c:v>98.4</c:v>
                </c:pt>
              </c:numCache>
            </c:numRef>
          </c:val>
          <c:extLst>
            <c:ext xmlns:c16="http://schemas.microsoft.com/office/drawing/2014/chart" uri="{C3380CC4-5D6E-409C-BE32-E72D297353CC}">
              <c16:uniqueId val="{00000000-39C7-412D-958C-545A1F68AE08}"/>
            </c:ext>
          </c:extLst>
        </c:ser>
        <c:dLbls>
          <c:showLegendKey val="0"/>
          <c:showVal val="0"/>
          <c:showCatName val="0"/>
          <c:showSerName val="0"/>
          <c:showPercent val="0"/>
          <c:showBubbleSize val="0"/>
        </c:dLbls>
        <c:gapWidth val="182"/>
        <c:axId val="474465640"/>
        <c:axId val="474469832"/>
      </c:barChart>
      <c:catAx>
        <c:axId val="474465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2060"/>
                </a:solidFill>
                <a:latin typeface="+mn-lt"/>
                <a:ea typeface="+mn-ea"/>
                <a:cs typeface="+mn-cs"/>
              </a:defRPr>
            </a:pPr>
            <a:endParaRPr lang="tr-TR"/>
          </a:p>
        </c:txPr>
        <c:crossAx val="474469832"/>
        <c:crosses val="autoZero"/>
        <c:auto val="1"/>
        <c:lblAlgn val="ctr"/>
        <c:lblOffset val="100"/>
        <c:noMultiLvlLbl val="0"/>
      </c:catAx>
      <c:valAx>
        <c:axId val="474469832"/>
        <c:scaling>
          <c:orientation val="minMax"/>
          <c:max val="10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02060"/>
                </a:solidFill>
                <a:latin typeface="+mn-lt"/>
                <a:ea typeface="+mn-ea"/>
                <a:cs typeface="+mn-cs"/>
              </a:defRPr>
            </a:pPr>
            <a:endParaRPr lang="tr-TR"/>
          </a:p>
        </c:txPr>
        <c:crossAx val="474465640"/>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aseline="0">
          <a:solidFill>
            <a:schemeClr val="tx1"/>
          </a:solidFill>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cat>
            <c:strRef>
              <c:f>Sheet1!$A$2:$A$7</c:f>
              <c:strCache>
                <c:ptCount val="6"/>
                <c:pt idx="0">
                  <c:v>Oregon</c:v>
                </c:pt>
                <c:pt idx="1">
                  <c:v>Avrupa Birliği**</c:v>
                </c:pt>
                <c:pt idx="2">
                  <c:v>Litvanya</c:v>
                </c:pt>
                <c:pt idx="3">
                  <c:v>Quebec*</c:v>
                </c:pt>
                <c:pt idx="4">
                  <c:v>Hollanda</c:v>
                </c:pt>
                <c:pt idx="5">
                  <c:v>Norveç </c:v>
                </c:pt>
              </c:strCache>
            </c:strRef>
          </c:cat>
          <c:val>
            <c:numRef>
              <c:f>Sheet1!$B$2:$B$7</c:f>
              <c:numCache>
                <c:formatCode>0%</c:formatCode>
                <c:ptCount val="6"/>
                <c:pt idx="0">
                  <c:v>0.8</c:v>
                </c:pt>
                <c:pt idx="1">
                  <c:v>0.9</c:v>
                </c:pt>
                <c:pt idx="2">
                  <c:v>0.9</c:v>
                </c:pt>
                <c:pt idx="3">
                  <c:v>0.9</c:v>
                </c:pt>
                <c:pt idx="4">
                  <c:v>0.95</c:v>
                </c:pt>
                <c:pt idx="5">
                  <c:v>0.95</c:v>
                </c:pt>
              </c:numCache>
            </c:numRef>
          </c:val>
          <c:extLst>
            <c:ext xmlns:c16="http://schemas.microsoft.com/office/drawing/2014/chart" uri="{C3380CC4-5D6E-409C-BE32-E72D297353CC}">
              <c16:uniqueId val="{00000000-F850-4942-9E0C-FB2B1D924607}"/>
            </c:ext>
          </c:extLst>
        </c:ser>
        <c:dLbls>
          <c:showLegendKey val="0"/>
          <c:showVal val="0"/>
          <c:showCatName val="0"/>
          <c:showSerName val="0"/>
          <c:showPercent val="0"/>
          <c:showBubbleSize val="0"/>
        </c:dLbls>
        <c:gapWidth val="219"/>
        <c:axId val="538078296"/>
        <c:axId val="538073704"/>
      </c:barChart>
      <c:catAx>
        <c:axId val="538078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tr-TR"/>
          </a:p>
        </c:txPr>
        <c:crossAx val="538073704"/>
        <c:crosses val="autoZero"/>
        <c:auto val="1"/>
        <c:lblAlgn val="ctr"/>
        <c:lblOffset val="100"/>
        <c:noMultiLvlLbl val="0"/>
      </c:catAx>
      <c:valAx>
        <c:axId val="5380737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low"/>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tr-TR"/>
          </a:p>
        </c:txPr>
        <c:crossAx val="538078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tr-TR" sz="2000" noProof="0" dirty="0">
                <a:solidFill>
                  <a:srgbClr val="6E8186"/>
                </a:solidFill>
              </a:rPr>
              <a:t>Yüksek Performanslı 'Tamamen İade Edilebilir’ Ülkelerin İade Oranları</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strRef>
              <c:f>Sheet1!$A$2:$A$6</c:f>
              <c:strCache>
                <c:ptCount val="5"/>
                <c:pt idx="0">
                  <c:v>Litvanya</c:v>
                </c:pt>
                <c:pt idx="1">
                  <c:v>Danimarka</c:v>
                </c:pt>
                <c:pt idx="2">
                  <c:v>Finlandiya</c:v>
                </c:pt>
                <c:pt idx="3">
                  <c:v>Hollanda</c:v>
                </c:pt>
                <c:pt idx="4">
                  <c:v>Almanya</c:v>
                </c:pt>
              </c:strCache>
            </c:strRef>
          </c:cat>
          <c:val>
            <c:numRef>
              <c:f>Sheet1!$B$2:$B$6</c:f>
              <c:numCache>
                <c:formatCode>0%</c:formatCode>
                <c:ptCount val="5"/>
                <c:pt idx="0">
                  <c:v>0.92</c:v>
                </c:pt>
                <c:pt idx="1">
                  <c:v>0.92</c:v>
                </c:pt>
                <c:pt idx="2">
                  <c:v>0.93</c:v>
                </c:pt>
                <c:pt idx="3">
                  <c:v>0.95</c:v>
                </c:pt>
                <c:pt idx="4">
                  <c:v>0.98</c:v>
                </c:pt>
              </c:numCache>
            </c:numRef>
          </c:val>
          <c:extLst>
            <c:ext xmlns:c16="http://schemas.microsoft.com/office/drawing/2014/chart" uri="{C3380CC4-5D6E-409C-BE32-E72D297353CC}">
              <c16:uniqueId val="{00000000-2CF1-4B9A-B2AF-C6DB4EBB535E}"/>
            </c:ext>
          </c:extLst>
        </c:ser>
        <c:dLbls>
          <c:showLegendKey val="0"/>
          <c:showVal val="0"/>
          <c:showCatName val="0"/>
          <c:showSerName val="0"/>
          <c:showPercent val="0"/>
          <c:showBubbleSize val="0"/>
        </c:dLbls>
        <c:gapWidth val="219"/>
        <c:overlap val="-27"/>
        <c:axId val="854370288"/>
        <c:axId val="854373568"/>
      </c:barChart>
      <c:catAx>
        <c:axId val="854370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tr-TR"/>
          </a:p>
        </c:txPr>
        <c:crossAx val="854373568"/>
        <c:crosses val="autoZero"/>
        <c:auto val="1"/>
        <c:lblAlgn val="ctr"/>
        <c:lblOffset val="100"/>
        <c:noMultiLvlLbl val="0"/>
      </c:catAx>
      <c:valAx>
        <c:axId val="85437356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tr-TR"/>
          </a:p>
        </c:txPr>
        <c:crossAx val="854370288"/>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D8AB7F-45F2-4565-84A9-FF9E9A70A908}" type="datetimeFigureOut">
              <a:rPr lang="tr-TR" smtClean="0"/>
              <a:t>9.09.2021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DB29D0-84BB-40BF-BFC2-782CB162E4C0}" type="slidenum">
              <a:rPr lang="tr-TR" smtClean="0"/>
              <a:t>‹#›</a:t>
            </a:fld>
            <a:endParaRPr lang="tr-TR"/>
          </a:p>
        </p:txBody>
      </p:sp>
    </p:spTree>
    <p:extLst>
      <p:ext uri="{BB962C8B-B14F-4D97-AF65-F5344CB8AC3E}">
        <p14:creationId xmlns:p14="http://schemas.microsoft.com/office/powerpoint/2010/main" val="460306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C03C8E9-C5E1-47BA-9B18-97194EC49858}" type="slidenum">
              <a:rPr lang="nb-NO" smtClean="0"/>
              <a:pPr/>
              <a:t>4</a:t>
            </a:fld>
            <a:endParaRPr lang="nb-NO"/>
          </a:p>
        </p:txBody>
      </p:sp>
    </p:spTree>
    <p:extLst>
      <p:ext uri="{BB962C8B-B14F-4D97-AF65-F5344CB8AC3E}">
        <p14:creationId xmlns:p14="http://schemas.microsoft.com/office/powerpoint/2010/main" val="2327132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kern="1200" dirty="0">
                <a:solidFill>
                  <a:schemeClr val="dk1"/>
                </a:solidFill>
                <a:latin typeface="Calibri Light" panose="020F0302020204030204" pitchFamily="34" charset="0"/>
                <a:ea typeface="+mn-ea"/>
                <a:cs typeface="Calibri Light" panose="020F0302020204030204" pitchFamily="34" charset="0"/>
              </a:rPr>
              <a:t>Best results and prime transparency are accomplished, if the various streams (money, material &amp; data) within the DRS are managed by a centralized non-profit organization, mutually owned by the obligated stakeholders, i.e. beverage industry/importers and retail.</a:t>
            </a:r>
          </a:p>
          <a:p>
            <a:pPr marL="0" algn="l" defTabSz="914400" rtl="0" eaLnBrk="1" latinLnBrk="0" hangingPunct="1"/>
            <a:endParaRPr lang="en-US" sz="1100" kern="1200" dirty="0">
              <a:solidFill>
                <a:schemeClr val="dk1"/>
              </a:solidFill>
              <a:latin typeface="Calibri Light" panose="020F0302020204030204" pitchFamily="34" charset="0"/>
              <a:ea typeface="+mn-ea"/>
              <a:cs typeface="Calibri Light" panose="020F0302020204030204" pitchFamily="34" charset="0"/>
            </a:endParaRPr>
          </a:p>
          <a:p>
            <a:pPr marL="0" algn="l" defTabSz="914400" rtl="0" eaLnBrk="1" latinLnBrk="0" hangingPunct="1"/>
            <a:r>
              <a:rPr lang="en-US" sz="1100" kern="1200" dirty="0">
                <a:solidFill>
                  <a:schemeClr val="dk1"/>
                </a:solidFill>
                <a:latin typeface="Calibri Light" panose="020F0302020204030204" pitchFamily="34" charset="0"/>
                <a:ea typeface="+mn-ea"/>
                <a:cs typeface="Calibri Light" panose="020F0302020204030204" pitchFamily="34" charset="0"/>
              </a:rPr>
              <a:t>The beverage industry/importers must bear the net costs of the system as a result from their EPR obligation and therefore it should be natural that they together with the other obligated party - the retail - own the management organization of the DRS. </a:t>
            </a:r>
          </a:p>
          <a:p>
            <a:pPr marL="0" algn="l" defTabSz="914400" rtl="0" eaLnBrk="1" latinLnBrk="0" hangingPunct="1"/>
            <a:endParaRPr lang="en-US" sz="1100" kern="1200" dirty="0">
              <a:solidFill>
                <a:schemeClr val="dk1"/>
              </a:solidFill>
              <a:latin typeface="Calibri Light" panose="020F0302020204030204" pitchFamily="34" charset="0"/>
              <a:ea typeface="+mn-ea"/>
              <a:cs typeface="Calibri Light" panose="020F0302020204030204" pitchFamily="34" charset="0"/>
            </a:endParaRPr>
          </a:p>
          <a:p>
            <a:pPr marL="0" algn="l" defTabSz="914400" rtl="0" eaLnBrk="1" latinLnBrk="0" hangingPunct="1"/>
            <a:r>
              <a:rPr lang="en-US" sz="1100" kern="1200" dirty="0">
                <a:solidFill>
                  <a:schemeClr val="dk1"/>
                </a:solidFill>
                <a:latin typeface="Calibri Light" panose="020F0302020204030204" pitchFamily="34" charset="0"/>
                <a:ea typeface="+mn-ea"/>
                <a:cs typeface="Calibri Light" panose="020F0302020204030204" pitchFamily="34" charset="0"/>
              </a:rPr>
              <a:t>Intention of the management organization is to accomplish all defined and set targets at lowest possible costs for its stakeholders. A possible profit would increase the overall system costs and is therefore not wanted.</a:t>
            </a:r>
          </a:p>
          <a:p>
            <a:pPr marL="0" algn="l" defTabSz="914400" rtl="0" eaLnBrk="1" latinLnBrk="0" hangingPunct="1"/>
            <a:endParaRPr lang="en-US" sz="1100" kern="1200" dirty="0">
              <a:solidFill>
                <a:schemeClr val="dk1"/>
              </a:solidFill>
              <a:latin typeface="Calibri Light" panose="020F0302020204030204" pitchFamily="34" charset="0"/>
              <a:ea typeface="+mn-ea"/>
              <a:cs typeface="Calibri Light" panose="020F0302020204030204" pitchFamily="34" charset="0"/>
            </a:endParaRPr>
          </a:p>
          <a:p>
            <a:pPr marL="0" algn="l" defTabSz="914400" rtl="0" eaLnBrk="1" latinLnBrk="0" hangingPunct="1"/>
            <a:r>
              <a:rPr lang="en-US" sz="1100" kern="1200" dirty="0">
                <a:solidFill>
                  <a:schemeClr val="dk1"/>
                </a:solidFill>
                <a:latin typeface="Calibri Light" panose="020F0302020204030204" pitchFamily="34" charset="0"/>
                <a:ea typeface="+mn-ea"/>
                <a:cs typeface="Calibri Light" panose="020F0302020204030204" pitchFamily="34" charset="0"/>
              </a:rPr>
              <a:t>The centralized non-profit organization should set-up a central container registration and maintain it in a central data base.</a:t>
            </a:r>
          </a:p>
          <a:p>
            <a:pPr marL="0" algn="l" defTabSz="914400" rtl="0" eaLnBrk="1" latinLnBrk="0" hangingPunct="1"/>
            <a:endParaRPr lang="en-US" sz="1100" kern="1200" dirty="0">
              <a:solidFill>
                <a:schemeClr val="dk1"/>
              </a:solidFill>
              <a:latin typeface="Calibri Light" panose="020F0302020204030204" pitchFamily="34" charset="0"/>
              <a:ea typeface="+mn-ea"/>
              <a:cs typeface="Calibri Light" panose="020F0302020204030204" pitchFamily="34" charset="0"/>
            </a:endParaRPr>
          </a:p>
          <a:p>
            <a:pPr marL="0" algn="l" defTabSz="914400" rtl="0" eaLnBrk="1" latinLnBrk="0" hangingPunct="1"/>
            <a:r>
              <a:rPr lang="en-US" sz="1100" kern="1200" dirty="0">
                <a:solidFill>
                  <a:schemeClr val="dk1"/>
                </a:solidFill>
                <a:latin typeface="Calibri Light" panose="020F0302020204030204" pitchFamily="34" charset="0"/>
                <a:ea typeface="+mn-ea"/>
                <a:cs typeface="Calibri Light" panose="020F0302020204030204" pitchFamily="34" charset="0"/>
              </a:rPr>
              <a:t>The entity will provide the central financing of the system, including the deposit clearing based on return figures of the products’ barcodes. It must handle all data from individual stakeholders confidentially and consolidate those for reporting streams in an anonymous manner. </a:t>
            </a:r>
          </a:p>
          <a:p>
            <a:pPr marL="0" algn="l" defTabSz="914400" rtl="0" eaLnBrk="1" latinLnBrk="0" hangingPunct="1"/>
            <a:r>
              <a:rPr lang="en-US" sz="1200" kern="1200" dirty="0">
                <a:solidFill>
                  <a:schemeClr val="dk1"/>
                </a:solidFill>
                <a:latin typeface="Calibri Light" panose="020F0302020204030204" pitchFamily="34" charset="0"/>
                <a:ea typeface="+mn-ea"/>
                <a:cs typeface="Calibri Light" panose="020F0302020204030204" pitchFamily="34" charset="0"/>
              </a:rPr>
              <a:t>Best results and prime transparency are accomplished, if the various streams (money, material &amp; data) within the DRS are managed by a centralized non-profit organization, mutually owned by the obligated stakeholders, i.e. beverage industry/importers and retail.</a:t>
            </a:r>
          </a:p>
          <a:p>
            <a:pPr marL="0" algn="l" defTabSz="914400" rtl="0" eaLnBrk="1" latinLnBrk="0" hangingPunct="1"/>
            <a:endParaRPr lang="en-US" sz="1200" kern="1200" dirty="0">
              <a:solidFill>
                <a:schemeClr val="dk1"/>
              </a:solidFill>
              <a:latin typeface="Calibri Light" panose="020F0302020204030204" pitchFamily="34" charset="0"/>
              <a:ea typeface="+mn-ea"/>
              <a:cs typeface="Calibri Light" panose="020F0302020204030204" pitchFamily="34" charset="0"/>
            </a:endParaRPr>
          </a:p>
          <a:p>
            <a:pPr marL="0" algn="l" defTabSz="914400" rtl="0" eaLnBrk="1" latinLnBrk="0" hangingPunct="1"/>
            <a:r>
              <a:rPr lang="en-US" sz="1200" kern="1200" dirty="0">
                <a:solidFill>
                  <a:schemeClr val="dk1"/>
                </a:solidFill>
                <a:latin typeface="Calibri Light" panose="020F0302020204030204" pitchFamily="34" charset="0"/>
                <a:ea typeface="+mn-ea"/>
                <a:cs typeface="Calibri Light" panose="020F0302020204030204" pitchFamily="34" charset="0"/>
              </a:rPr>
              <a:t>The beverage industry/importers must bear the net costs of the system as a result from their EPR obligation and therefore it should be natural that they together with the other obligated party - the retail - own the management organization of the DRS. </a:t>
            </a:r>
          </a:p>
          <a:p>
            <a:pPr marL="0" algn="l" defTabSz="914400" rtl="0" eaLnBrk="1" latinLnBrk="0" hangingPunct="1"/>
            <a:endParaRPr lang="en-US" sz="1200" kern="1200" dirty="0">
              <a:solidFill>
                <a:schemeClr val="dk1"/>
              </a:solidFill>
              <a:latin typeface="Calibri Light" panose="020F0302020204030204" pitchFamily="34" charset="0"/>
              <a:ea typeface="+mn-ea"/>
              <a:cs typeface="Calibri Light" panose="020F0302020204030204" pitchFamily="34" charset="0"/>
            </a:endParaRPr>
          </a:p>
          <a:p>
            <a:pPr marL="0" algn="l" defTabSz="914400" rtl="0" eaLnBrk="1" latinLnBrk="0" hangingPunct="1"/>
            <a:r>
              <a:rPr lang="en-US" sz="1200" kern="1200" dirty="0">
                <a:solidFill>
                  <a:schemeClr val="dk1"/>
                </a:solidFill>
                <a:latin typeface="Calibri Light" panose="020F0302020204030204" pitchFamily="34" charset="0"/>
                <a:ea typeface="+mn-ea"/>
                <a:cs typeface="Calibri Light" panose="020F0302020204030204" pitchFamily="34" charset="0"/>
              </a:rPr>
              <a:t>Intention of the management organization is to accomplish all defined and set targets at lowest possible costs for its stakeholders. A possible profit would increase the overall system costs and is therefore not wanted.</a:t>
            </a:r>
          </a:p>
          <a:p>
            <a:pPr marL="0" algn="l" defTabSz="914400" rtl="0" eaLnBrk="1" latinLnBrk="0" hangingPunct="1"/>
            <a:endParaRPr lang="en-US" sz="1200" kern="1200" dirty="0">
              <a:solidFill>
                <a:schemeClr val="dk1"/>
              </a:solidFill>
              <a:latin typeface="Calibri Light" panose="020F0302020204030204" pitchFamily="34" charset="0"/>
              <a:ea typeface="+mn-ea"/>
              <a:cs typeface="Calibri Light" panose="020F0302020204030204" pitchFamily="34" charset="0"/>
            </a:endParaRPr>
          </a:p>
          <a:p>
            <a:pPr marL="0" algn="l" defTabSz="914400" rtl="0" eaLnBrk="1" latinLnBrk="0" hangingPunct="1"/>
            <a:r>
              <a:rPr lang="en-US" sz="1200" kern="1200" dirty="0">
                <a:solidFill>
                  <a:schemeClr val="dk1"/>
                </a:solidFill>
                <a:latin typeface="Calibri Light" panose="020F0302020204030204" pitchFamily="34" charset="0"/>
                <a:ea typeface="+mn-ea"/>
                <a:cs typeface="Calibri Light" panose="020F0302020204030204" pitchFamily="34" charset="0"/>
              </a:rPr>
              <a:t>The centralized non-profit organization should set-up a central container registration and maintain it in a central data base.</a:t>
            </a:r>
          </a:p>
          <a:p>
            <a:pPr marL="0" algn="l" defTabSz="914400" rtl="0" eaLnBrk="1" latinLnBrk="0" hangingPunct="1"/>
            <a:endParaRPr lang="en-US" sz="1200" kern="1200" dirty="0">
              <a:solidFill>
                <a:schemeClr val="dk1"/>
              </a:solidFill>
              <a:latin typeface="Calibri Light" panose="020F0302020204030204" pitchFamily="34" charset="0"/>
              <a:ea typeface="+mn-ea"/>
              <a:cs typeface="Calibri Light" panose="020F0302020204030204" pitchFamily="34" charset="0"/>
            </a:endParaRPr>
          </a:p>
          <a:p>
            <a:pPr marL="0" algn="l" defTabSz="914400" rtl="0" eaLnBrk="1" latinLnBrk="0" hangingPunct="1"/>
            <a:r>
              <a:rPr lang="en-US" sz="1200" kern="1200" dirty="0">
                <a:solidFill>
                  <a:schemeClr val="dk1"/>
                </a:solidFill>
                <a:latin typeface="Calibri Light" panose="020F0302020204030204" pitchFamily="34" charset="0"/>
                <a:ea typeface="+mn-ea"/>
                <a:cs typeface="Calibri Light" panose="020F0302020204030204" pitchFamily="34" charset="0"/>
              </a:rPr>
              <a:t>The entity will provide the central financing of the system, including the deposit clearing based on return figures of the products’ barcodes. It must handle all data from individual stakeholders confidentially and consolidate those for reporting streams in an anonymous manner. </a:t>
            </a:r>
          </a:p>
          <a:p>
            <a:endParaRPr lang="en-US" sz="1400" dirty="0">
              <a:latin typeface="Calibri Light" panose="020F0302020204030204" pitchFamily="34" charset="0"/>
              <a:cs typeface="Calibri Light" panose="020F0302020204030204" pitchFamily="34" charset="0"/>
            </a:endParaRPr>
          </a:p>
          <a:p>
            <a:endParaRPr lang="en-US" sz="1200" dirty="0">
              <a:latin typeface="Calibri Light" panose="020F0302020204030204" pitchFamily="34" charset="0"/>
              <a:cs typeface="Calibri Light" panose="020F0302020204030204" pitchFamily="34" charset="0"/>
            </a:endParaRPr>
          </a:p>
          <a:p>
            <a:endParaRPr lang="en-US"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3C8E9-C5E1-47BA-9B18-97194EC49858}"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0114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A88E2F-EA4E-4136-B492-F9F627AE640F}"/>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5984637E-F2CB-413C-84F5-AFE9613E2C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5C447243-2B84-4704-A6AD-3C49EF261179}"/>
              </a:ext>
            </a:extLst>
          </p:cNvPr>
          <p:cNvSpPr>
            <a:spLocks noGrp="1"/>
          </p:cNvSpPr>
          <p:nvPr>
            <p:ph type="dt" sz="half" idx="10"/>
          </p:nvPr>
        </p:nvSpPr>
        <p:spPr/>
        <p:txBody>
          <a:bodyPr/>
          <a:lstStyle/>
          <a:p>
            <a:fld id="{3DDDFA15-81FC-451C-A86D-93F641FFEB47}" type="datetimeFigureOut">
              <a:rPr lang="tr-TR" smtClean="0"/>
              <a:t>9.09.2021</a:t>
            </a:fld>
            <a:endParaRPr lang="tr-TR"/>
          </a:p>
        </p:txBody>
      </p:sp>
      <p:sp>
        <p:nvSpPr>
          <p:cNvPr id="5" name="Alt Bilgi Yer Tutucusu 4">
            <a:extLst>
              <a:ext uri="{FF2B5EF4-FFF2-40B4-BE49-F238E27FC236}">
                <a16:creationId xmlns:a16="http://schemas.microsoft.com/office/drawing/2014/main" id="{8F05D14B-647A-4240-98AE-96DB07AC748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3D58C62-F895-484F-90CF-699A01322D76}"/>
              </a:ext>
            </a:extLst>
          </p:cNvPr>
          <p:cNvSpPr>
            <a:spLocks noGrp="1"/>
          </p:cNvSpPr>
          <p:nvPr>
            <p:ph type="sldNum" sz="quarter" idx="12"/>
          </p:nvPr>
        </p:nvSpPr>
        <p:spPr/>
        <p:txBody>
          <a:bodyPr/>
          <a:lstStyle/>
          <a:p>
            <a:fld id="{C405D27F-61C0-4EF1-8978-F9A4EF0CC480}" type="slidenum">
              <a:rPr lang="tr-TR" smtClean="0"/>
              <a:t>‹#›</a:t>
            </a:fld>
            <a:endParaRPr lang="tr-TR"/>
          </a:p>
        </p:txBody>
      </p:sp>
    </p:spTree>
    <p:extLst>
      <p:ext uri="{BB962C8B-B14F-4D97-AF65-F5344CB8AC3E}">
        <p14:creationId xmlns:p14="http://schemas.microsoft.com/office/powerpoint/2010/main" val="4110137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A783DC-C856-4EA3-9584-76AF4A9FC03A}"/>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31F3CE3E-72DE-4341-BE32-597EF3AEC222}"/>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E29CF1E-D557-438F-826F-D724C984E0BE}"/>
              </a:ext>
            </a:extLst>
          </p:cNvPr>
          <p:cNvSpPr>
            <a:spLocks noGrp="1"/>
          </p:cNvSpPr>
          <p:nvPr>
            <p:ph type="dt" sz="half" idx="10"/>
          </p:nvPr>
        </p:nvSpPr>
        <p:spPr/>
        <p:txBody>
          <a:bodyPr/>
          <a:lstStyle/>
          <a:p>
            <a:fld id="{3DDDFA15-81FC-451C-A86D-93F641FFEB47}" type="datetimeFigureOut">
              <a:rPr lang="tr-TR" smtClean="0"/>
              <a:t>9.09.2021</a:t>
            </a:fld>
            <a:endParaRPr lang="tr-TR"/>
          </a:p>
        </p:txBody>
      </p:sp>
      <p:sp>
        <p:nvSpPr>
          <p:cNvPr id="5" name="Alt Bilgi Yer Tutucusu 4">
            <a:extLst>
              <a:ext uri="{FF2B5EF4-FFF2-40B4-BE49-F238E27FC236}">
                <a16:creationId xmlns:a16="http://schemas.microsoft.com/office/drawing/2014/main" id="{24C4320D-FFE3-4A4C-91BB-54B885614CA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6920C9A-B8C5-472A-8621-239DFD83175A}"/>
              </a:ext>
            </a:extLst>
          </p:cNvPr>
          <p:cNvSpPr>
            <a:spLocks noGrp="1"/>
          </p:cNvSpPr>
          <p:nvPr>
            <p:ph type="sldNum" sz="quarter" idx="12"/>
          </p:nvPr>
        </p:nvSpPr>
        <p:spPr/>
        <p:txBody>
          <a:bodyPr/>
          <a:lstStyle/>
          <a:p>
            <a:fld id="{C405D27F-61C0-4EF1-8978-F9A4EF0CC480}" type="slidenum">
              <a:rPr lang="tr-TR" smtClean="0"/>
              <a:t>‹#›</a:t>
            </a:fld>
            <a:endParaRPr lang="tr-TR"/>
          </a:p>
        </p:txBody>
      </p:sp>
    </p:spTree>
    <p:extLst>
      <p:ext uri="{BB962C8B-B14F-4D97-AF65-F5344CB8AC3E}">
        <p14:creationId xmlns:p14="http://schemas.microsoft.com/office/powerpoint/2010/main" val="3137602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E5879531-78E3-4CC8-95DC-5B656E7F7E94}"/>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42EB4F17-E372-4A07-9B8F-391E0560710C}"/>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A1186EF-DF76-4F39-B3C4-762EF3A90B5C}"/>
              </a:ext>
            </a:extLst>
          </p:cNvPr>
          <p:cNvSpPr>
            <a:spLocks noGrp="1"/>
          </p:cNvSpPr>
          <p:nvPr>
            <p:ph type="dt" sz="half" idx="10"/>
          </p:nvPr>
        </p:nvSpPr>
        <p:spPr/>
        <p:txBody>
          <a:bodyPr/>
          <a:lstStyle/>
          <a:p>
            <a:fld id="{3DDDFA15-81FC-451C-A86D-93F641FFEB47}" type="datetimeFigureOut">
              <a:rPr lang="tr-TR" smtClean="0"/>
              <a:t>9.09.2021</a:t>
            </a:fld>
            <a:endParaRPr lang="tr-TR"/>
          </a:p>
        </p:txBody>
      </p:sp>
      <p:sp>
        <p:nvSpPr>
          <p:cNvPr id="5" name="Alt Bilgi Yer Tutucusu 4">
            <a:extLst>
              <a:ext uri="{FF2B5EF4-FFF2-40B4-BE49-F238E27FC236}">
                <a16:creationId xmlns:a16="http://schemas.microsoft.com/office/drawing/2014/main" id="{FD67CDC7-4366-4E88-854A-7746AEC6A73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F7ACCAC-1339-49FC-AC37-418D3BE09B1B}"/>
              </a:ext>
            </a:extLst>
          </p:cNvPr>
          <p:cNvSpPr>
            <a:spLocks noGrp="1"/>
          </p:cNvSpPr>
          <p:nvPr>
            <p:ph type="sldNum" sz="quarter" idx="12"/>
          </p:nvPr>
        </p:nvSpPr>
        <p:spPr/>
        <p:txBody>
          <a:bodyPr/>
          <a:lstStyle/>
          <a:p>
            <a:fld id="{C405D27F-61C0-4EF1-8978-F9A4EF0CC480}" type="slidenum">
              <a:rPr lang="tr-TR" smtClean="0"/>
              <a:t>‹#›</a:t>
            </a:fld>
            <a:endParaRPr lang="tr-TR"/>
          </a:p>
        </p:txBody>
      </p:sp>
    </p:spTree>
    <p:extLst>
      <p:ext uri="{BB962C8B-B14F-4D97-AF65-F5344CB8AC3E}">
        <p14:creationId xmlns:p14="http://schemas.microsoft.com/office/powerpoint/2010/main" val="2661626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template center title win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43998258-C98F-42A8-B826-90059E28B888}"/>
              </a:ext>
            </a:extLst>
          </p:cNvPr>
          <p:cNvSpPr/>
          <p:nvPr userDrawn="1"/>
        </p:nvSpPr>
        <p:spPr>
          <a:xfrm>
            <a:off x="0" y="0"/>
            <a:ext cx="12192000" cy="65280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Plassholder for lysbildenummer 5"/>
          <p:cNvSpPr>
            <a:spLocks noGrp="1"/>
          </p:cNvSpPr>
          <p:nvPr>
            <p:ph type="sldNum" sz="quarter" idx="12"/>
          </p:nvPr>
        </p:nvSpPr>
        <p:spPr/>
        <p:txBody>
          <a:bodyPr/>
          <a:lstStyle/>
          <a:p>
            <a:fld id="{E9949913-A76F-43DF-AC4E-B61A33296CE7}" type="slidenum">
              <a:rPr lang="nb-NO" smtClean="0"/>
              <a:t>‹#›</a:t>
            </a:fld>
            <a:endParaRPr lang="nb-NO"/>
          </a:p>
        </p:txBody>
      </p:sp>
      <p:sp>
        <p:nvSpPr>
          <p:cNvPr id="9" name="Tittel 1">
            <a:extLst>
              <a:ext uri="{FF2B5EF4-FFF2-40B4-BE49-F238E27FC236}">
                <a16:creationId xmlns:a16="http://schemas.microsoft.com/office/drawing/2014/main" id="{13F6EA54-CBF7-4E28-A25B-29A93EB98E20}"/>
              </a:ext>
            </a:extLst>
          </p:cNvPr>
          <p:cNvSpPr>
            <a:spLocks noGrp="1"/>
          </p:cNvSpPr>
          <p:nvPr>
            <p:ph type="title" hasCustomPrompt="1"/>
          </p:nvPr>
        </p:nvSpPr>
        <p:spPr>
          <a:xfrm>
            <a:off x="624418" y="269357"/>
            <a:ext cx="10700511" cy="1362075"/>
          </a:xfrm>
          <a:prstGeom prst="rect">
            <a:avLst/>
          </a:prstGeom>
        </p:spPr>
        <p:txBody>
          <a:bodyPr anchor="t"/>
          <a:lstStyle>
            <a:lvl1pPr algn="ctr">
              <a:lnSpc>
                <a:spcPct val="100000"/>
              </a:lnSpc>
              <a:defRPr lang="nb-NO" sz="4000" b="0" i="0" cap="none" baseline="0" dirty="0" smtClean="0">
                <a:solidFill>
                  <a:schemeClr val="tx1"/>
                </a:solidFill>
                <a:latin typeface="Calibri Light" panose="020F0302020204030204" pitchFamily="34" charset="0"/>
                <a:ea typeface="+mj-ea"/>
                <a:cs typeface="Calibri Light" panose="020F0302020204030204" pitchFamily="34" charset="0"/>
                <a:sym typeface="Calibri Bold" charset="0"/>
              </a:defRPr>
            </a:lvl1pPr>
          </a:lstStyle>
          <a:p>
            <a:r>
              <a:rPr lang="en-US" noProof="0" dirty="0"/>
              <a:t>Click to enter Title</a:t>
            </a:r>
          </a:p>
        </p:txBody>
      </p:sp>
    </p:spTree>
    <p:extLst>
      <p:ext uri="{BB962C8B-B14F-4D97-AF65-F5344CB8AC3E}">
        <p14:creationId xmlns:p14="http://schemas.microsoft.com/office/powerpoint/2010/main" val="920268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4414D2-B870-4393-B846-2443A164960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E0E0412-32B6-4C3C-B301-DD54C76CCD1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B727893-DAB1-45E7-99B2-983ADD62A053}"/>
              </a:ext>
            </a:extLst>
          </p:cNvPr>
          <p:cNvSpPr>
            <a:spLocks noGrp="1"/>
          </p:cNvSpPr>
          <p:nvPr>
            <p:ph type="dt" sz="half" idx="10"/>
          </p:nvPr>
        </p:nvSpPr>
        <p:spPr/>
        <p:txBody>
          <a:bodyPr/>
          <a:lstStyle/>
          <a:p>
            <a:fld id="{3DDDFA15-81FC-451C-A86D-93F641FFEB47}" type="datetimeFigureOut">
              <a:rPr lang="tr-TR" smtClean="0"/>
              <a:t>9.09.2021</a:t>
            </a:fld>
            <a:endParaRPr lang="tr-TR"/>
          </a:p>
        </p:txBody>
      </p:sp>
      <p:sp>
        <p:nvSpPr>
          <p:cNvPr id="5" name="Alt Bilgi Yer Tutucusu 4">
            <a:extLst>
              <a:ext uri="{FF2B5EF4-FFF2-40B4-BE49-F238E27FC236}">
                <a16:creationId xmlns:a16="http://schemas.microsoft.com/office/drawing/2014/main" id="{7784B33B-105D-42B7-9D58-0FC4F849933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C3C1DC3-5C25-481E-915E-B24F7FE01E3C}"/>
              </a:ext>
            </a:extLst>
          </p:cNvPr>
          <p:cNvSpPr>
            <a:spLocks noGrp="1"/>
          </p:cNvSpPr>
          <p:nvPr>
            <p:ph type="sldNum" sz="quarter" idx="12"/>
          </p:nvPr>
        </p:nvSpPr>
        <p:spPr/>
        <p:txBody>
          <a:bodyPr/>
          <a:lstStyle/>
          <a:p>
            <a:fld id="{C405D27F-61C0-4EF1-8978-F9A4EF0CC480}" type="slidenum">
              <a:rPr lang="tr-TR" smtClean="0"/>
              <a:t>‹#›</a:t>
            </a:fld>
            <a:endParaRPr lang="tr-TR"/>
          </a:p>
        </p:txBody>
      </p:sp>
    </p:spTree>
    <p:extLst>
      <p:ext uri="{BB962C8B-B14F-4D97-AF65-F5344CB8AC3E}">
        <p14:creationId xmlns:p14="http://schemas.microsoft.com/office/powerpoint/2010/main" val="1244001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508877-494C-423C-8294-E084643200B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248D6B0C-4D2E-4BB4-BF11-FDBF408D99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126D7B77-010E-4F57-BC5C-F371F901866A}"/>
              </a:ext>
            </a:extLst>
          </p:cNvPr>
          <p:cNvSpPr>
            <a:spLocks noGrp="1"/>
          </p:cNvSpPr>
          <p:nvPr>
            <p:ph type="dt" sz="half" idx="10"/>
          </p:nvPr>
        </p:nvSpPr>
        <p:spPr/>
        <p:txBody>
          <a:bodyPr/>
          <a:lstStyle/>
          <a:p>
            <a:fld id="{3DDDFA15-81FC-451C-A86D-93F641FFEB47}" type="datetimeFigureOut">
              <a:rPr lang="tr-TR" smtClean="0"/>
              <a:t>9.09.2021</a:t>
            </a:fld>
            <a:endParaRPr lang="tr-TR"/>
          </a:p>
        </p:txBody>
      </p:sp>
      <p:sp>
        <p:nvSpPr>
          <p:cNvPr id="5" name="Alt Bilgi Yer Tutucusu 4">
            <a:extLst>
              <a:ext uri="{FF2B5EF4-FFF2-40B4-BE49-F238E27FC236}">
                <a16:creationId xmlns:a16="http://schemas.microsoft.com/office/drawing/2014/main" id="{15169253-B6D3-4AE7-B847-8E59FA4AD0E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B27B070-BF98-4199-9370-A9E315BF1657}"/>
              </a:ext>
            </a:extLst>
          </p:cNvPr>
          <p:cNvSpPr>
            <a:spLocks noGrp="1"/>
          </p:cNvSpPr>
          <p:nvPr>
            <p:ph type="sldNum" sz="quarter" idx="12"/>
          </p:nvPr>
        </p:nvSpPr>
        <p:spPr/>
        <p:txBody>
          <a:bodyPr/>
          <a:lstStyle/>
          <a:p>
            <a:fld id="{C405D27F-61C0-4EF1-8978-F9A4EF0CC480}" type="slidenum">
              <a:rPr lang="tr-TR" smtClean="0"/>
              <a:t>‹#›</a:t>
            </a:fld>
            <a:endParaRPr lang="tr-TR"/>
          </a:p>
        </p:txBody>
      </p:sp>
    </p:spTree>
    <p:extLst>
      <p:ext uri="{BB962C8B-B14F-4D97-AF65-F5344CB8AC3E}">
        <p14:creationId xmlns:p14="http://schemas.microsoft.com/office/powerpoint/2010/main" val="441090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5F5E2E-B18F-4CC0-994F-010A7F0235B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4591507-A144-4ED5-97E3-F33B3EA9A9CC}"/>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AC1E7227-253C-4576-A2B8-3AF3B9AF17F1}"/>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DC3F160E-83FB-41D8-A558-8CA85DA4A406}"/>
              </a:ext>
            </a:extLst>
          </p:cNvPr>
          <p:cNvSpPr>
            <a:spLocks noGrp="1"/>
          </p:cNvSpPr>
          <p:nvPr>
            <p:ph type="dt" sz="half" idx="10"/>
          </p:nvPr>
        </p:nvSpPr>
        <p:spPr/>
        <p:txBody>
          <a:bodyPr/>
          <a:lstStyle/>
          <a:p>
            <a:fld id="{3DDDFA15-81FC-451C-A86D-93F641FFEB47}" type="datetimeFigureOut">
              <a:rPr lang="tr-TR" smtClean="0"/>
              <a:t>9.09.2021</a:t>
            </a:fld>
            <a:endParaRPr lang="tr-TR"/>
          </a:p>
        </p:txBody>
      </p:sp>
      <p:sp>
        <p:nvSpPr>
          <p:cNvPr id="6" name="Alt Bilgi Yer Tutucusu 5">
            <a:extLst>
              <a:ext uri="{FF2B5EF4-FFF2-40B4-BE49-F238E27FC236}">
                <a16:creationId xmlns:a16="http://schemas.microsoft.com/office/drawing/2014/main" id="{63D67E00-B2AE-4B0A-90B7-D4EE4236134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E3D389F-8A12-41F2-A1C5-928151538F44}"/>
              </a:ext>
            </a:extLst>
          </p:cNvPr>
          <p:cNvSpPr>
            <a:spLocks noGrp="1"/>
          </p:cNvSpPr>
          <p:nvPr>
            <p:ph type="sldNum" sz="quarter" idx="12"/>
          </p:nvPr>
        </p:nvSpPr>
        <p:spPr/>
        <p:txBody>
          <a:bodyPr/>
          <a:lstStyle/>
          <a:p>
            <a:fld id="{C405D27F-61C0-4EF1-8978-F9A4EF0CC480}" type="slidenum">
              <a:rPr lang="tr-TR" smtClean="0"/>
              <a:t>‹#›</a:t>
            </a:fld>
            <a:endParaRPr lang="tr-TR"/>
          </a:p>
        </p:txBody>
      </p:sp>
    </p:spTree>
    <p:extLst>
      <p:ext uri="{BB962C8B-B14F-4D97-AF65-F5344CB8AC3E}">
        <p14:creationId xmlns:p14="http://schemas.microsoft.com/office/powerpoint/2010/main" val="2310097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E0870E-3DFD-42E9-B2D2-F924C4F73C73}"/>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B7E0C71-0168-430C-889D-C4291B1FEB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8459108E-5B3A-4408-BFBE-AD0534108957}"/>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B4AF4B44-8AB7-46A2-BEA6-A05FF294A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33C3D926-D82C-4006-9528-64D5675987CF}"/>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D94468BA-0636-4A0D-9DBA-0A0F96E26E30}"/>
              </a:ext>
            </a:extLst>
          </p:cNvPr>
          <p:cNvSpPr>
            <a:spLocks noGrp="1"/>
          </p:cNvSpPr>
          <p:nvPr>
            <p:ph type="dt" sz="half" idx="10"/>
          </p:nvPr>
        </p:nvSpPr>
        <p:spPr/>
        <p:txBody>
          <a:bodyPr/>
          <a:lstStyle/>
          <a:p>
            <a:fld id="{3DDDFA15-81FC-451C-A86D-93F641FFEB47}" type="datetimeFigureOut">
              <a:rPr lang="tr-TR" smtClean="0"/>
              <a:t>9.09.2021</a:t>
            </a:fld>
            <a:endParaRPr lang="tr-TR"/>
          </a:p>
        </p:txBody>
      </p:sp>
      <p:sp>
        <p:nvSpPr>
          <p:cNvPr id="8" name="Alt Bilgi Yer Tutucusu 7">
            <a:extLst>
              <a:ext uri="{FF2B5EF4-FFF2-40B4-BE49-F238E27FC236}">
                <a16:creationId xmlns:a16="http://schemas.microsoft.com/office/drawing/2014/main" id="{541697BA-4BB4-4F42-B156-F15BA53EC370}"/>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122A40F-C407-4E3F-B2A7-7E35CCC5732C}"/>
              </a:ext>
            </a:extLst>
          </p:cNvPr>
          <p:cNvSpPr>
            <a:spLocks noGrp="1"/>
          </p:cNvSpPr>
          <p:nvPr>
            <p:ph type="sldNum" sz="quarter" idx="12"/>
          </p:nvPr>
        </p:nvSpPr>
        <p:spPr/>
        <p:txBody>
          <a:bodyPr/>
          <a:lstStyle/>
          <a:p>
            <a:fld id="{C405D27F-61C0-4EF1-8978-F9A4EF0CC480}" type="slidenum">
              <a:rPr lang="tr-TR" smtClean="0"/>
              <a:t>‹#›</a:t>
            </a:fld>
            <a:endParaRPr lang="tr-TR"/>
          </a:p>
        </p:txBody>
      </p:sp>
    </p:spTree>
    <p:extLst>
      <p:ext uri="{BB962C8B-B14F-4D97-AF65-F5344CB8AC3E}">
        <p14:creationId xmlns:p14="http://schemas.microsoft.com/office/powerpoint/2010/main" val="352131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617F2E-5AB9-4757-8C19-BC2003B5971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C6937AD-C835-4EE8-8729-1A030302A1A7}"/>
              </a:ext>
            </a:extLst>
          </p:cNvPr>
          <p:cNvSpPr>
            <a:spLocks noGrp="1"/>
          </p:cNvSpPr>
          <p:nvPr>
            <p:ph type="dt" sz="half" idx="10"/>
          </p:nvPr>
        </p:nvSpPr>
        <p:spPr/>
        <p:txBody>
          <a:bodyPr/>
          <a:lstStyle/>
          <a:p>
            <a:fld id="{3DDDFA15-81FC-451C-A86D-93F641FFEB47}" type="datetimeFigureOut">
              <a:rPr lang="tr-TR" smtClean="0"/>
              <a:t>9.09.2021</a:t>
            </a:fld>
            <a:endParaRPr lang="tr-TR"/>
          </a:p>
        </p:txBody>
      </p:sp>
      <p:sp>
        <p:nvSpPr>
          <p:cNvPr id="4" name="Alt Bilgi Yer Tutucusu 3">
            <a:extLst>
              <a:ext uri="{FF2B5EF4-FFF2-40B4-BE49-F238E27FC236}">
                <a16:creationId xmlns:a16="http://schemas.microsoft.com/office/drawing/2014/main" id="{B9F52C4E-01D6-4AA8-8CC6-808BBE81B1CE}"/>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4A36B64F-C1D9-412C-AD05-839CE68F7B13}"/>
              </a:ext>
            </a:extLst>
          </p:cNvPr>
          <p:cNvSpPr>
            <a:spLocks noGrp="1"/>
          </p:cNvSpPr>
          <p:nvPr>
            <p:ph type="sldNum" sz="quarter" idx="12"/>
          </p:nvPr>
        </p:nvSpPr>
        <p:spPr/>
        <p:txBody>
          <a:bodyPr/>
          <a:lstStyle/>
          <a:p>
            <a:fld id="{C405D27F-61C0-4EF1-8978-F9A4EF0CC480}" type="slidenum">
              <a:rPr lang="tr-TR" smtClean="0"/>
              <a:t>‹#›</a:t>
            </a:fld>
            <a:endParaRPr lang="tr-TR"/>
          </a:p>
        </p:txBody>
      </p:sp>
    </p:spTree>
    <p:extLst>
      <p:ext uri="{BB962C8B-B14F-4D97-AF65-F5344CB8AC3E}">
        <p14:creationId xmlns:p14="http://schemas.microsoft.com/office/powerpoint/2010/main" val="943130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AD022680-3C76-4C04-B08F-2C2F8B55F5CF}"/>
              </a:ext>
            </a:extLst>
          </p:cNvPr>
          <p:cNvSpPr>
            <a:spLocks noGrp="1"/>
          </p:cNvSpPr>
          <p:nvPr>
            <p:ph type="dt" sz="half" idx="10"/>
          </p:nvPr>
        </p:nvSpPr>
        <p:spPr/>
        <p:txBody>
          <a:bodyPr/>
          <a:lstStyle/>
          <a:p>
            <a:fld id="{3DDDFA15-81FC-451C-A86D-93F641FFEB47}" type="datetimeFigureOut">
              <a:rPr lang="tr-TR" smtClean="0"/>
              <a:t>9.09.2021</a:t>
            </a:fld>
            <a:endParaRPr lang="tr-TR"/>
          </a:p>
        </p:txBody>
      </p:sp>
      <p:sp>
        <p:nvSpPr>
          <p:cNvPr id="3" name="Alt Bilgi Yer Tutucusu 2">
            <a:extLst>
              <a:ext uri="{FF2B5EF4-FFF2-40B4-BE49-F238E27FC236}">
                <a16:creationId xmlns:a16="http://schemas.microsoft.com/office/drawing/2014/main" id="{239700C3-5AFC-4A12-BB6E-214936303BE4}"/>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DB2878E-E349-41D1-9416-33B7B0731B13}"/>
              </a:ext>
            </a:extLst>
          </p:cNvPr>
          <p:cNvSpPr>
            <a:spLocks noGrp="1"/>
          </p:cNvSpPr>
          <p:nvPr>
            <p:ph type="sldNum" sz="quarter" idx="12"/>
          </p:nvPr>
        </p:nvSpPr>
        <p:spPr/>
        <p:txBody>
          <a:bodyPr/>
          <a:lstStyle/>
          <a:p>
            <a:fld id="{C405D27F-61C0-4EF1-8978-F9A4EF0CC480}" type="slidenum">
              <a:rPr lang="tr-TR" smtClean="0"/>
              <a:t>‹#›</a:t>
            </a:fld>
            <a:endParaRPr lang="tr-TR"/>
          </a:p>
        </p:txBody>
      </p:sp>
    </p:spTree>
    <p:extLst>
      <p:ext uri="{BB962C8B-B14F-4D97-AF65-F5344CB8AC3E}">
        <p14:creationId xmlns:p14="http://schemas.microsoft.com/office/powerpoint/2010/main" val="1487767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A8B51D9-FDF5-4BE4-8B99-2B1B28CFA24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8A1DB36-D54C-46EC-8D11-03EAF919B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A765352-F5CE-4C01-9542-282C24ACE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6FAEE96-C47A-4D87-B474-A86D2C7309A8}"/>
              </a:ext>
            </a:extLst>
          </p:cNvPr>
          <p:cNvSpPr>
            <a:spLocks noGrp="1"/>
          </p:cNvSpPr>
          <p:nvPr>
            <p:ph type="dt" sz="half" idx="10"/>
          </p:nvPr>
        </p:nvSpPr>
        <p:spPr/>
        <p:txBody>
          <a:bodyPr/>
          <a:lstStyle/>
          <a:p>
            <a:fld id="{3DDDFA15-81FC-451C-A86D-93F641FFEB47}" type="datetimeFigureOut">
              <a:rPr lang="tr-TR" smtClean="0"/>
              <a:t>9.09.2021</a:t>
            </a:fld>
            <a:endParaRPr lang="tr-TR"/>
          </a:p>
        </p:txBody>
      </p:sp>
      <p:sp>
        <p:nvSpPr>
          <p:cNvPr id="6" name="Alt Bilgi Yer Tutucusu 5">
            <a:extLst>
              <a:ext uri="{FF2B5EF4-FFF2-40B4-BE49-F238E27FC236}">
                <a16:creationId xmlns:a16="http://schemas.microsoft.com/office/drawing/2014/main" id="{A0205761-A40E-45B9-8CFA-7E8611643DA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D4D4690-6E5D-4B5A-BD9E-D0500E840B82}"/>
              </a:ext>
            </a:extLst>
          </p:cNvPr>
          <p:cNvSpPr>
            <a:spLocks noGrp="1"/>
          </p:cNvSpPr>
          <p:nvPr>
            <p:ph type="sldNum" sz="quarter" idx="12"/>
          </p:nvPr>
        </p:nvSpPr>
        <p:spPr/>
        <p:txBody>
          <a:bodyPr/>
          <a:lstStyle/>
          <a:p>
            <a:fld id="{C405D27F-61C0-4EF1-8978-F9A4EF0CC480}" type="slidenum">
              <a:rPr lang="tr-TR" smtClean="0"/>
              <a:t>‹#›</a:t>
            </a:fld>
            <a:endParaRPr lang="tr-TR"/>
          </a:p>
        </p:txBody>
      </p:sp>
    </p:spTree>
    <p:extLst>
      <p:ext uri="{BB962C8B-B14F-4D97-AF65-F5344CB8AC3E}">
        <p14:creationId xmlns:p14="http://schemas.microsoft.com/office/powerpoint/2010/main" val="2295468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0E9AD9-AC23-4245-9FED-CE3EBF41938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41956EF-F8F1-4463-A779-2DDCA9009C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D52B98C2-086B-456D-8EED-4C0BF00BB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5F08302-43F9-4B43-8E93-EB075ED00ECF}"/>
              </a:ext>
            </a:extLst>
          </p:cNvPr>
          <p:cNvSpPr>
            <a:spLocks noGrp="1"/>
          </p:cNvSpPr>
          <p:nvPr>
            <p:ph type="dt" sz="half" idx="10"/>
          </p:nvPr>
        </p:nvSpPr>
        <p:spPr/>
        <p:txBody>
          <a:bodyPr/>
          <a:lstStyle/>
          <a:p>
            <a:fld id="{3DDDFA15-81FC-451C-A86D-93F641FFEB47}" type="datetimeFigureOut">
              <a:rPr lang="tr-TR" smtClean="0"/>
              <a:t>9.09.2021</a:t>
            </a:fld>
            <a:endParaRPr lang="tr-TR"/>
          </a:p>
        </p:txBody>
      </p:sp>
      <p:sp>
        <p:nvSpPr>
          <p:cNvPr id="6" name="Alt Bilgi Yer Tutucusu 5">
            <a:extLst>
              <a:ext uri="{FF2B5EF4-FFF2-40B4-BE49-F238E27FC236}">
                <a16:creationId xmlns:a16="http://schemas.microsoft.com/office/drawing/2014/main" id="{B77FF057-96FA-4B1F-B4BC-6D5D6E71072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E6BE86D-9DE8-4FA4-AE1D-9F7D73FBBD84}"/>
              </a:ext>
            </a:extLst>
          </p:cNvPr>
          <p:cNvSpPr>
            <a:spLocks noGrp="1"/>
          </p:cNvSpPr>
          <p:nvPr>
            <p:ph type="sldNum" sz="quarter" idx="12"/>
          </p:nvPr>
        </p:nvSpPr>
        <p:spPr/>
        <p:txBody>
          <a:bodyPr/>
          <a:lstStyle/>
          <a:p>
            <a:fld id="{C405D27F-61C0-4EF1-8978-F9A4EF0CC480}" type="slidenum">
              <a:rPr lang="tr-TR" smtClean="0"/>
              <a:t>‹#›</a:t>
            </a:fld>
            <a:endParaRPr lang="tr-TR"/>
          </a:p>
        </p:txBody>
      </p:sp>
    </p:spTree>
    <p:extLst>
      <p:ext uri="{BB962C8B-B14F-4D97-AF65-F5344CB8AC3E}">
        <p14:creationId xmlns:p14="http://schemas.microsoft.com/office/powerpoint/2010/main" val="892416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BCC21B2E-F428-418B-A4EA-00FA146F4C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1C25B9B-C075-4DB7-AF82-26C633D4CB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A3EBE2E-B343-4604-B0B5-F8EE557F22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DDFA15-81FC-451C-A86D-93F641FFEB47}" type="datetimeFigureOut">
              <a:rPr lang="tr-TR" smtClean="0"/>
              <a:t>9.09.2021</a:t>
            </a:fld>
            <a:endParaRPr lang="tr-TR"/>
          </a:p>
        </p:txBody>
      </p:sp>
      <p:sp>
        <p:nvSpPr>
          <p:cNvPr id="5" name="Alt Bilgi Yer Tutucusu 4">
            <a:extLst>
              <a:ext uri="{FF2B5EF4-FFF2-40B4-BE49-F238E27FC236}">
                <a16:creationId xmlns:a16="http://schemas.microsoft.com/office/drawing/2014/main" id="{515C5B45-09CA-4723-9473-ED3D5FF702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5070C45D-34BA-4CEF-B9E7-2E6376522E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5D27F-61C0-4EF1-8978-F9A4EF0CC480}" type="slidenum">
              <a:rPr lang="tr-TR" smtClean="0"/>
              <a:t>‹#›</a:t>
            </a:fld>
            <a:endParaRPr lang="tr-TR"/>
          </a:p>
        </p:txBody>
      </p:sp>
    </p:spTree>
    <p:extLst>
      <p:ext uri="{BB962C8B-B14F-4D97-AF65-F5344CB8AC3E}">
        <p14:creationId xmlns:p14="http://schemas.microsoft.com/office/powerpoint/2010/main" val="302362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66.sv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image" Target="../media/image11.svg"/><Relationship Id="rId21" Type="http://schemas.openxmlformats.org/officeDocument/2006/relationships/image" Target="../media/image28.png"/><Relationship Id="rId7" Type="http://schemas.openxmlformats.org/officeDocument/2006/relationships/image" Target="../media/image15.sv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image" Target="../media/image10.png"/><Relationship Id="rId16" Type="http://schemas.openxmlformats.org/officeDocument/2006/relationships/image" Target="../media/image23.jpeg"/><Relationship Id="rId20"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jpeg"/><Relationship Id="rId5" Type="http://schemas.openxmlformats.org/officeDocument/2006/relationships/image" Target="../media/image13.svg"/><Relationship Id="rId15" Type="http://schemas.openxmlformats.org/officeDocument/2006/relationships/image" Target="../media/image22.png"/><Relationship Id="rId23" Type="http://schemas.openxmlformats.org/officeDocument/2006/relationships/image" Target="../media/image29.png"/><Relationship Id="rId10" Type="http://schemas.microsoft.com/office/2007/relationships/hdphoto" Target="../media/hdphoto1.wdp"/><Relationship Id="rId19" Type="http://schemas.openxmlformats.org/officeDocument/2006/relationships/image" Target="../media/image26.jpe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1.jpeg"/><Relationship Id="rId22"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Dikdörtgen 3">
            <a:extLst>
              <a:ext uri="{FF2B5EF4-FFF2-40B4-BE49-F238E27FC236}">
                <a16:creationId xmlns:a16="http://schemas.microsoft.com/office/drawing/2014/main" id="{E1A42D92-231A-4E06-B0EE-6E03C7A598ED}"/>
              </a:ext>
            </a:extLst>
          </p:cNvPr>
          <p:cNvSpPr/>
          <p:nvPr/>
        </p:nvSpPr>
        <p:spPr>
          <a:xfrm>
            <a:off x="1013484" y="390137"/>
            <a:ext cx="9898601" cy="2333667"/>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endParaRPr lang="tr-TR" sz="4400" b="1" kern="1200" dirty="0">
              <a:solidFill>
                <a:schemeClr val="accent1">
                  <a:lumMod val="75000"/>
                </a:schemeClr>
              </a:solidFill>
              <a:ea typeface="+mj-ea"/>
              <a:cs typeface="+mj-cs"/>
            </a:endParaRPr>
          </a:p>
          <a:p>
            <a:pPr algn="ctr">
              <a:lnSpc>
                <a:spcPct val="90000"/>
              </a:lnSpc>
              <a:spcBef>
                <a:spcPct val="0"/>
              </a:spcBef>
              <a:spcAft>
                <a:spcPts val="600"/>
              </a:spcAft>
            </a:pPr>
            <a:r>
              <a:rPr lang="tr-TR" sz="4400" b="1" i="0" dirty="0">
                <a:solidFill>
                  <a:srgbClr val="000000"/>
                </a:solidFill>
                <a:effectLst/>
                <a:latin typeface="Open Sans" panose="020B0606030504020204" pitchFamily="34" charset="0"/>
              </a:rPr>
              <a:t>Dünyada ve Türkiye’de Depozito İade Sistemi</a:t>
            </a:r>
          </a:p>
          <a:p>
            <a:pPr algn="ctr">
              <a:lnSpc>
                <a:spcPct val="90000"/>
              </a:lnSpc>
              <a:spcBef>
                <a:spcPct val="0"/>
              </a:spcBef>
              <a:spcAft>
                <a:spcPts val="600"/>
              </a:spcAft>
            </a:pPr>
            <a:endParaRPr lang="tr-TR" sz="4400" b="1" dirty="0">
              <a:solidFill>
                <a:schemeClr val="accent1">
                  <a:lumMod val="75000"/>
                </a:schemeClr>
              </a:solidFill>
              <a:ea typeface="+mj-ea"/>
              <a:cs typeface="+mj-cs"/>
            </a:endParaRPr>
          </a:p>
          <a:p>
            <a:pPr algn="ctr">
              <a:lnSpc>
                <a:spcPct val="90000"/>
              </a:lnSpc>
              <a:spcBef>
                <a:spcPct val="0"/>
              </a:spcBef>
              <a:spcAft>
                <a:spcPts val="600"/>
              </a:spcAft>
            </a:pPr>
            <a:r>
              <a:rPr lang="en-US" sz="4700" b="1" kern="1200" dirty="0" err="1">
                <a:solidFill>
                  <a:schemeClr val="accent1">
                    <a:lumMod val="75000"/>
                  </a:schemeClr>
                </a:solidFill>
                <a:ea typeface="+mj-ea"/>
                <a:cs typeface="+mj-cs"/>
              </a:rPr>
              <a:t>Depozito</a:t>
            </a:r>
            <a:r>
              <a:rPr lang="en-US" sz="4700" b="1" kern="1200" dirty="0">
                <a:solidFill>
                  <a:schemeClr val="accent1">
                    <a:lumMod val="75000"/>
                  </a:schemeClr>
                </a:solidFill>
                <a:ea typeface="+mj-ea"/>
                <a:cs typeface="+mj-cs"/>
              </a:rPr>
              <a:t> </a:t>
            </a:r>
            <a:r>
              <a:rPr lang="en-US" sz="4700" b="1" kern="1200" dirty="0" err="1">
                <a:solidFill>
                  <a:schemeClr val="accent1">
                    <a:lumMod val="75000"/>
                  </a:schemeClr>
                </a:solidFill>
                <a:ea typeface="+mj-ea"/>
                <a:cs typeface="+mj-cs"/>
              </a:rPr>
              <a:t>İade</a:t>
            </a:r>
            <a:r>
              <a:rPr lang="en-US" sz="4700" b="1" kern="1200" dirty="0">
                <a:solidFill>
                  <a:schemeClr val="accent1">
                    <a:lumMod val="75000"/>
                  </a:schemeClr>
                </a:solidFill>
                <a:ea typeface="+mj-ea"/>
                <a:cs typeface="+mj-cs"/>
              </a:rPr>
              <a:t> </a:t>
            </a:r>
            <a:r>
              <a:rPr lang="en-US" sz="4700" b="1" kern="1200" dirty="0" err="1">
                <a:solidFill>
                  <a:schemeClr val="accent1">
                    <a:lumMod val="75000"/>
                  </a:schemeClr>
                </a:solidFill>
                <a:ea typeface="+mj-ea"/>
                <a:cs typeface="+mj-cs"/>
              </a:rPr>
              <a:t>Sistemi</a:t>
            </a:r>
            <a:r>
              <a:rPr lang="en-US" sz="4700" b="1" kern="1200" dirty="0">
                <a:solidFill>
                  <a:schemeClr val="accent1">
                    <a:lumMod val="75000"/>
                  </a:schemeClr>
                </a:solidFill>
                <a:ea typeface="+mj-ea"/>
                <a:cs typeface="+mj-cs"/>
              </a:rPr>
              <a:t> </a:t>
            </a:r>
            <a:r>
              <a:rPr lang="en-US" sz="4700" b="1" kern="1200" dirty="0" err="1">
                <a:solidFill>
                  <a:schemeClr val="accent1">
                    <a:lumMod val="75000"/>
                  </a:schemeClr>
                </a:solidFill>
                <a:ea typeface="+mj-ea"/>
                <a:cs typeface="+mj-cs"/>
              </a:rPr>
              <a:t>Temel</a:t>
            </a:r>
            <a:r>
              <a:rPr lang="en-US" sz="4700" b="1" kern="1200" dirty="0">
                <a:solidFill>
                  <a:schemeClr val="accent1">
                    <a:lumMod val="75000"/>
                  </a:schemeClr>
                </a:solidFill>
                <a:ea typeface="+mj-ea"/>
                <a:cs typeface="+mj-cs"/>
              </a:rPr>
              <a:t> </a:t>
            </a:r>
            <a:r>
              <a:rPr lang="en-US" sz="4700" b="1" kern="1200" dirty="0" err="1">
                <a:solidFill>
                  <a:schemeClr val="accent1">
                    <a:lumMod val="75000"/>
                  </a:schemeClr>
                </a:solidFill>
                <a:ea typeface="+mj-ea"/>
                <a:cs typeface="+mj-cs"/>
              </a:rPr>
              <a:t>İlkeleri</a:t>
            </a:r>
            <a:endParaRPr lang="en-US" sz="4700" b="1" kern="1200" dirty="0">
              <a:solidFill>
                <a:schemeClr val="accent1">
                  <a:lumMod val="75000"/>
                </a:schemeClr>
              </a:solidFill>
              <a:ea typeface="+mj-ea"/>
              <a:cs typeface="+mj-cs"/>
            </a:endParaRPr>
          </a:p>
        </p:txBody>
      </p:sp>
      <p:sp>
        <p:nvSpPr>
          <p:cNvPr id="15" name="Metin kutusu 14">
            <a:extLst>
              <a:ext uri="{FF2B5EF4-FFF2-40B4-BE49-F238E27FC236}">
                <a16:creationId xmlns:a16="http://schemas.microsoft.com/office/drawing/2014/main" id="{FA8D945E-F387-44A5-9A6A-B3CCFFC50F9A}"/>
              </a:ext>
            </a:extLst>
          </p:cNvPr>
          <p:cNvSpPr txBox="1"/>
          <p:nvPr/>
        </p:nvSpPr>
        <p:spPr>
          <a:xfrm>
            <a:off x="797716" y="5042704"/>
            <a:ext cx="4620584" cy="775494"/>
          </a:xfrm>
          <a:prstGeom prst="rect">
            <a:avLst/>
          </a:prstGeom>
        </p:spPr>
        <p:txBody>
          <a:bodyPr vert="horz" lIns="91440" tIns="45720" rIns="91440" bIns="45720" rtlCol="0">
            <a:noAutofit/>
          </a:bodyPr>
          <a:lstStyle/>
          <a:p>
            <a:pPr algn="ctr">
              <a:lnSpc>
                <a:spcPct val="90000"/>
              </a:lnSpc>
              <a:spcBef>
                <a:spcPts val="1000"/>
              </a:spcBef>
            </a:pPr>
            <a:r>
              <a:rPr lang="en-US" sz="2000" b="1" kern="1200" dirty="0" err="1">
                <a:solidFill>
                  <a:schemeClr val="accent1">
                    <a:lumMod val="75000"/>
                  </a:schemeClr>
                </a:solidFill>
                <a:ea typeface="+mn-ea"/>
                <a:cs typeface="+mn-cs"/>
              </a:rPr>
              <a:t>Kıdemli</a:t>
            </a:r>
            <a:r>
              <a:rPr lang="en-US" sz="2000" b="1" kern="1200" dirty="0">
                <a:solidFill>
                  <a:schemeClr val="accent1">
                    <a:lumMod val="75000"/>
                  </a:schemeClr>
                </a:solidFill>
                <a:ea typeface="+mn-ea"/>
                <a:cs typeface="+mn-cs"/>
              </a:rPr>
              <a:t> </a:t>
            </a:r>
            <a:r>
              <a:rPr lang="en-US" sz="2000" b="1" kern="1200" dirty="0" err="1">
                <a:solidFill>
                  <a:schemeClr val="accent1">
                    <a:lumMod val="75000"/>
                  </a:schemeClr>
                </a:solidFill>
                <a:ea typeface="+mn-ea"/>
                <a:cs typeface="+mn-cs"/>
              </a:rPr>
              <a:t>Çevre</a:t>
            </a:r>
            <a:r>
              <a:rPr lang="en-US" sz="2000" b="1" kern="1200" dirty="0">
                <a:solidFill>
                  <a:schemeClr val="accent1">
                    <a:lumMod val="75000"/>
                  </a:schemeClr>
                </a:solidFill>
                <a:ea typeface="+mn-ea"/>
                <a:cs typeface="+mn-cs"/>
              </a:rPr>
              <a:t> </a:t>
            </a:r>
            <a:r>
              <a:rPr lang="en-US" sz="2000" b="1" kern="1200" dirty="0" err="1">
                <a:solidFill>
                  <a:schemeClr val="accent1">
                    <a:lumMod val="75000"/>
                  </a:schemeClr>
                </a:solidFill>
                <a:ea typeface="+mn-ea"/>
                <a:cs typeface="+mn-cs"/>
              </a:rPr>
              <a:t>Danışmanı</a:t>
            </a:r>
            <a:endParaRPr lang="en-US" sz="2000" b="1" kern="1200" dirty="0">
              <a:solidFill>
                <a:schemeClr val="accent1">
                  <a:lumMod val="75000"/>
                </a:schemeClr>
              </a:solidFill>
              <a:ea typeface="+mn-ea"/>
              <a:cs typeface="+mn-cs"/>
            </a:endParaRPr>
          </a:p>
          <a:p>
            <a:pPr algn="ctr">
              <a:lnSpc>
                <a:spcPct val="90000"/>
              </a:lnSpc>
              <a:spcBef>
                <a:spcPts val="1000"/>
              </a:spcBef>
            </a:pPr>
            <a:r>
              <a:rPr lang="en-US" sz="2000" b="1" kern="1200" dirty="0">
                <a:solidFill>
                  <a:schemeClr val="accent1">
                    <a:lumMod val="75000"/>
                  </a:schemeClr>
                </a:solidFill>
                <a:ea typeface="+mn-ea"/>
                <a:cs typeface="+mn-cs"/>
              </a:rPr>
              <a:t>İlkim Yiğit</a:t>
            </a:r>
          </a:p>
        </p:txBody>
      </p:sp>
      <p:pic>
        <p:nvPicPr>
          <p:cNvPr id="2" name="Picture 2">
            <a:extLst>
              <a:ext uri="{FF2B5EF4-FFF2-40B4-BE49-F238E27FC236}">
                <a16:creationId xmlns:a16="http://schemas.microsoft.com/office/drawing/2014/main" id="{061E5B90-F35D-402F-85D4-965983AFE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0174" y="5343103"/>
            <a:ext cx="3213601" cy="112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68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D99A397D-46B3-42B9-9B4A-9B067C8A0507}"/>
              </a:ext>
            </a:extLst>
          </p:cNvPr>
          <p:cNvSpPr>
            <a:spLocks noGrp="1"/>
          </p:cNvSpPr>
          <p:nvPr>
            <p:ph type="sldNum" sz="quarter" idx="12"/>
          </p:nvPr>
        </p:nvSpPr>
        <p:spPr>
          <a:xfrm>
            <a:off x="11586544" y="6618716"/>
            <a:ext cx="480000" cy="1282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49913-A76F-43DF-AC4E-B61A33296CE7}" type="slidenum">
              <a:rPr kumimoji="0" lang="nb-NO" sz="800" b="0" i="0" u="none" strike="noStrike" kern="1200" cap="none" spc="0" normalizeH="0" baseline="0" noProof="0" smtClean="0">
                <a:ln>
                  <a:noFill/>
                </a:ln>
                <a:solidFill>
                  <a:srgbClr val="E8EFED">
                    <a:lumMod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800" b="0" i="0" u="none" strike="noStrike" kern="1200" cap="none" spc="0" normalizeH="0" baseline="0" noProof="0">
              <a:ln>
                <a:noFill/>
              </a:ln>
              <a:solidFill>
                <a:srgbClr val="E8EFED">
                  <a:lumMod val="50000"/>
                </a:srgbClr>
              </a:solidFill>
              <a:effectLst/>
              <a:uLnTx/>
              <a:uFillTx/>
              <a:latin typeface="Calibri"/>
              <a:ea typeface="+mn-ea"/>
              <a:cs typeface="+mn-cs"/>
            </a:endParaRPr>
          </a:p>
        </p:txBody>
      </p:sp>
      <p:cxnSp>
        <p:nvCxnSpPr>
          <p:cNvPr id="5" name="Straight Connector 10">
            <a:extLst>
              <a:ext uri="{FF2B5EF4-FFF2-40B4-BE49-F238E27FC236}">
                <a16:creationId xmlns:a16="http://schemas.microsoft.com/office/drawing/2014/main" id="{4537289E-98A8-4B80-9578-2D5BFCCCFF6F}"/>
              </a:ext>
            </a:extLst>
          </p:cNvPr>
          <p:cNvCxnSpPr>
            <a:cxnSpLocks/>
          </p:cNvCxnSpPr>
          <p:nvPr/>
        </p:nvCxnSpPr>
        <p:spPr>
          <a:xfrm flipH="1">
            <a:off x="767408" y="1844824"/>
            <a:ext cx="496855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11">
            <a:extLst>
              <a:ext uri="{FF2B5EF4-FFF2-40B4-BE49-F238E27FC236}">
                <a16:creationId xmlns:a16="http://schemas.microsoft.com/office/drawing/2014/main" id="{AD0F5B22-AAC6-4F28-A82D-8A1039929CDF}"/>
              </a:ext>
            </a:extLst>
          </p:cNvPr>
          <p:cNvCxnSpPr>
            <a:cxnSpLocks/>
          </p:cNvCxnSpPr>
          <p:nvPr/>
        </p:nvCxnSpPr>
        <p:spPr>
          <a:xfrm flipH="1">
            <a:off x="767408" y="6237312"/>
            <a:ext cx="50309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3" descr="A person standing in front of a store&#10;&#10;Description automatically generated">
            <a:extLst>
              <a:ext uri="{FF2B5EF4-FFF2-40B4-BE49-F238E27FC236}">
                <a16:creationId xmlns:a16="http://schemas.microsoft.com/office/drawing/2014/main" id="{E8280AC2-9CEF-4B35-90D6-8EE637D101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487375" y="1872943"/>
            <a:ext cx="5009225" cy="4292361"/>
          </a:xfrm>
          <a:prstGeom prst="rect">
            <a:avLst/>
          </a:prstGeom>
        </p:spPr>
      </p:pic>
      <p:sp>
        <p:nvSpPr>
          <p:cNvPr id="8" name="TextBox 5">
            <a:extLst>
              <a:ext uri="{FF2B5EF4-FFF2-40B4-BE49-F238E27FC236}">
                <a16:creationId xmlns:a16="http://schemas.microsoft.com/office/drawing/2014/main" id="{904E5FA4-8B64-4D1F-AA00-FACED5BF1139}"/>
              </a:ext>
            </a:extLst>
          </p:cNvPr>
          <p:cNvSpPr txBox="1"/>
          <p:nvPr/>
        </p:nvSpPr>
        <p:spPr>
          <a:xfrm>
            <a:off x="263352" y="1844824"/>
            <a:ext cx="6033139" cy="1477328"/>
          </a:xfrm>
          <a:prstGeom prst="rect">
            <a:avLst/>
          </a:prstGeom>
          <a:noFill/>
        </p:spPr>
        <p:txBody>
          <a:bodyPr wrap="square">
            <a:spAutoFit/>
          </a:bodyPr>
          <a:lstStyle/>
          <a:p>
            <a:pPr lvl="0" algn="ctr">
              <a:defRPr/>
            </a:pPr>
            <a:r>
              <a:rPr kumimoji="0" lang="en-US" sz="5400" b="0" i="0" u="none" strike="noStrike" kern="1200" cap="none" spc="0" normalizeH="0" baseline="0" noProof="0" dirty="0">
                <a:ln>
                  <a:noFill/>
                </a:ln>
                <a:solidFill>
                  <a:srgbClr val="004B8D"/>
                </a:solidFill>
                <a:effectLst/>
                <a:uLnTx/>
                <a:uFillTx/>
                <a:latin typeface="Calibri"/>
                <a:ea typeface="+mn-ea"/>
                <a:cs typeface="+mn-cs"/>
              </a:rPr>
              <a:t>10 </a:t>
            </a:r>
            <a:r>
              <a:rPr kumimoji="0" lang="en-US" sz="5400" b="0" i="0" u="none" strike="noStrike" kern="1200" cap="none" spc="0" normalizeH="0" baseline="0" noProof="0" dirty="0" err="1">
                <a:ln>
                  <a:noFill/>
                </a:ln>
                <a:solidFill>
                  <a:srgbClr val="004B8D"/>
                </a:solidFill>
                <a:effectLst/>
                <a:uLnTx/>
                <a:uFillTx/>
                <a:latin typeface="Calibri"/>
                <a:ea typeface="+mn-ea"/>
                <a:cs typeface="+mn-cs"/>
              </a:rPr>
              <a:t>sistemden</a:t>
            </a:r>
            <a:r>
              <a:rPr kumimoji="0" lang="en-US" sz="5400" b="0" i="0" u="none" strike="noStrike" kern="1200" cap="none" spc="0" normalizeH="0" baseline="0" noProof="0" dirty="0">
                <a:ln>
                  <a:noFill/>
                </a:ln>
                <a:solidFill>
                  <a:srgbClr val="004B8D"/>
                </a:solidFill>
                <a:effectLst/>
                <a:uLnTx/>
                <a:uFillTx/>
                <a:latin typeface="Calibri"/>
                <a:ea typeface="+mn-ea"/>
                <a:cs typeface="+mn-cs"/>
              </a:rPr>
              <a:t> 9’u </a:t>
            </a:r>
            <a:br>
              <a:rPr kumimoji="0" lang="en-US" sz="1800" b="0" i="0" u="none" strike="noStrike" kern="1200" cap="none" spc="0" normalizeH="0" baseline="0" noProof="0" dirty="0">
                <a:ln>
                  <a:noFill/>
                </a:ln>
                <a:solidFill>
                  <a:srgbClr val="004B8D"/>
                </a:solidFill>
                <a:effectLst/>
                <a:uLnTx/>
                <a:uFillTx/>
                <a:latin typeface="Calibri"/>
                <a:ea typeface="+mn-ea"/>
                <a:cs typeface="+mn-cs"/>
              </a:rPr>
            </a:br>
            <a:r>
              <a:rPr lang="tr-TR" dirty="0">
                <a:solidFill>
                  <a:srgbClr val="004B8D"/>
                </a:solidFill>
              </a:rPr>
              <a:t>Dünyadaki en yüksek performanslı 10 </a:t>
            </a:r>
            <a:r>
              <a:rPr lang="tr-TR" dirty="0" err="1">
                <a:solidFill>
                  <a:srgbClr val="004B8D"/>
                </a:solidFill>
              </a:rPr>
              <a:t>DİS’nden</a:t>
            </a:r>
            <a:r>
              <a:rPr lang="tr-TR" dirty="0">
                <a:solidFill>
                  <a:srgbClr val="004B8D"/>
                </a:solidFill>
              </a:rPr>
              <a:t> 9’u, </a:t>
            </a:r>
          </a:p>
          <a:p>
            <a:pPr lvl="0" algn="ctr">
              <a:defRPr/>
            </a:pPr>
            <a:r>
              <a:rPr lang="tr-TR" dirty="0">
                <a:solidFill>
                  <a:srgbClr val="004B8D"/>
                </a:solidFill>
              </a:rPr>
              <a:t>ambalajları, içecekleri satan perakendecilerine iade ediyor.</a:t>
            </a:r>
            <a:endParaRPr kumimoji="0" lang="tr-TR" sz="1800" b="0" i="0" u="none" strike="noStrike" kern="1200" cap="none" spc="0" normalizeH="0" baseline="0" dirty="0">
              <a:ln>
                <a:noFill/>
              </a:ln>
              <a:solidFill>
                <a:srgbClr val="004B8D"/>
              </a:solidFill>
              <a:effectLst/>
              <a:uLnTx/>
              <a:uFillTx/>
              <a:latin typeface="Calibri"/>
              <a:ea typeface="+mn-ea"/>
              <a:cs typeface="+mn-cs"/>
            </a:endParaRPr>
          </a:p>
        </p:txBody>
      </p:sp>
      <p:sp>
        <p:nvSpPr>
          <p:cNvPr id="9" name="Content Placeholder 1">
            <a:extLst>
              <a:ext uri="{FF2B5EF4-FFF2-40B4-BE49-F238E27FC236}">
                <a16:creationId xmlns:a16="http://schemas.microsoft.com/office/drawing/2014/main" id="{9A3CD89F-E046-423D-9986-2BA0DD1A2616}"/>
              </a:ext>
            </a:extLst>
          </p:cNvPr>
          <p:cNvSpPr txBox="1">
            <a:spLocks/>
          </p:cNvSpPr>
          <p:nvPr/>
        </p:nvSpPr>
        <p:spPr>
          <a:xfrm>
            <a:off x="510711" y="3429000"/>
            <a:ext cx="5384800" cy="2736304"/>
          </a:xfrm>
          <a:prstGeom prst="rect">
            <a:avLst/>
          </a:prstGeom>
        </p:spPr>
        <p:txBody>
          <a:bodyPr/>
          <a:lstStyle>
            <a:lvl1pPr marL="182563" indent="-182563" algn="l" defTabSz="914400" rtl="0" eaLnBrk="1" latinLnBrk="0" hangingPunct="1">
              <a:spcBef>
                <a:spcPts val="0"/>
              </a:spcBef>
              <a:spcAft>
                <a:spcPts val="600"/>
              </a:spcAft>
              <a:buFont typeface="Arial" panose="020B0604020202020204" pitchFamily="34" charset="0"/>
              <a:buChar char="•"/>
              <a:defRPr sz="1600" kern="1200" baseline="0">
                <a:solidFill>
                  <a:srgbClr val="000000"/>
                </a:solidFill>
                <a:latin typeface="+mn-lt"/>
                <a:ea typeface="+mn-ea"/>
                <a:cs typeface="+mn-cs"/>
              </a:defRPr>
            </a:lvl1pPr>
            <a:lvl2pPr marL="0" indent="-180000" algn="l" defTabSz="914400" rtl="0" eaLnBrk="1" latinLnBrk="0" hangingPunct="1">
              <a:spcBef>
                <a:spcPts val="0"/>
              </a:spcBef>
              <a:spcAft>
                <a:spcPts val="600"/>
              </a:spcAft>
              <a:buSzPct val="100000"/>
              <a:buFont typeface="Arial" pitchFamily="34" charset="0"/>
              <a:buChar char="•"/>
              <a:defRPr sz="1600" kern="1200" baseline="0">
                <a:solidFill>
                  <a:srgbClr val="000000"/>
                </a:solidFill>
                <a:latin typeface="+mn-lt"/>
                <a:ea typeface="+mn-ea"/>
                <a:cs typeface="+mn-cs"/>
              </a:defRPr>
            </a:lvl2pPr>
            <a:lvl3pPr marL="360000" indent="-180000" algn="l" defTabSz="914400" rtl="0" eaLnBrk="1" latinLnBrk="0" hangingPunct="1">
              <a:spcBef>
                <a:spcPts val="0"/>
              </a:spcBef>
              <a:spcAft>
                <a:spcPts val="600"/>
              </a:spcAft>
              <a:buClr>
                <a:srgbClr val="000000"/>
              </a:buClr>
              <a:buSzPct val="100000"/>
              <a:buFont typeface="Calibri" pitchFamily="34" charset="0"/>
              <a:buChar char="­"/>
              <a:defRPr sz="1600" b="0" kern="1200" baseline="0">
                <a:solidFill>
                  <a:srgbClr val="000000"/>
                </a:solidFill>
                <a:latin typeface="+mn-lt"/>
                <a:ea typeface="+mn-ea"/>
                <a:cs typeface="+mn-cs"/>
              </a:defRPr>
            </a:lvl3pPr>
            <a:lvl4pPr marL="540000" indent="-180000" algn="l" defTabSz="914400" rtl="0" eaLnBrk="1" latinLnBrk="0" hangingPunct="1">
              <a:spcBef>
                <a:spcPts val="0"/>
              </a:spcBef>
              <a:spcAft>
                <a:spcPts val="600"/>
              </a:spcAft>
              <a:buSzPct val="70000"/>
              <a:buFont typeface="Arial" pitchFamily="34" charset="0"/>
              <a:buChar char="•"/>
              <a:defRPr sz="1600" kern="1200">
                <a:solidFill>
                  <a:srgbClr val="000000"/>
                </a:solidFill>
                <a:latin typeface="+mn-lt"/>
                <a:ea typeface="+mn-ea"/>
                <a:cs typeface="+mn-cs"/>
              </a:defRPr>
            </a:lvl4pPr>
            <a:lvl5pPr marL="720000" indent="-180000" algn="l" defTabSz="914400" rtl="0" eaLnBrk="1" latinLnBrk="0" hangingPunct="1">
              <a:spcBef>
                <a:spcPts val="0"/>
              </a:spcBef>
              <a:buSzPct val="100000"/>
              <a:buFont typeface="Calibri" pitchFamily="34" charset="0"/>
              <a:buChar char="­"/>
              <a:defRPr sz="1600" kern="1200" baseline="0">
                <a:solidFill>
                  <a:srgbClr val="000000"/>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defRPr/>
            </a:pPr>
            <a:r>
              <a:rPr lang="en-US" sz="1500" dirty="0">
                <a:solidFill>
                  <a:srgbClr val="004B8D"/>
                </a:solidFill>
              </a:rPr>
              <a:t>ALMANYA</a:t>
            </a:r>
          </a:p>
          <a:p>
            <a:pPr marL="0" lvl="0" indent="0" algn="ctr">
              <a:buNone/>
              <a:defRPr/>
            </a:pPr>
            <a:r>
              <a:rPr lang="en-US" sz="1500" dirty="0">
                <a:solidFill>
                  <a:srgbClr val="004B8D"/>
                </a:solidFill>
              </a:rPr>
              <a:t>NORVEÇ</a:t>
            </a:r>
          </a:p>
          <a:p>
            <a:pPr marL="0" lvl="0" indent="0" algn="ctr">
              <a:buNone/>
              <a:defRPr/>
            </a:pPr>
            <a:r>
              <a:rPr lang="en-US" sz="1500" dirty="0">
                <a:solidFill>
                  <a:srgbClr val="004B8D"/>
                </a:solidFill>
              </a:rPr>
              <a:t>HOLLANDA</a:t>
            </a:r>
          </a:p>
          <a:p>
            <a:pPr marL="0" lvl="0" indent="0" algn="ctr">
              <a:buNone/>
              <a:defRPr/>
            </a:pPr>
            <a:r>
              <a:rPr lang="en-US" sz="1500" dirty="0">
                <a:solidFill>
                  <a:srgbClr val="004B8D"/>
                </a:solidFill>
              </a:rPr>
              <a:t>LİTVANYA</a:t>
            </a:r>
          </a:p>
          <a:p>
            <a:pPr marL="0" lvl="0" indent="0" algn="ctr">
              <a:buNone/>
              <a:defRPr/>
            </a:pPr>
            <a:r>
              <a:rPr lang="en-US" sz="1500" dirty="0">
                <a:solidFill>
                  <a:srgbClr val="004B8D"/>
                </a:solidFill>
              </a:rPr>
              <a:t>FİNLANDİYA</a:t>
            </a:r>
          </a:p>
          <a:p>
            <a:pPr marL="0" lvl="0" indent="0" algn="ctr">
              <a:buNone/>
              <a:defRPr/>
            </a:pPr>
            <a:r>
              <a:rPr lang="en-US" sz="1500" dirty="0">
                <a:solidFill>
                  <a:srgbClr val="004B8D"/>
                </a:solidFill>
              </a:rPr>
              <a:t>DANİMARKA</a:t>
            </a:r>
          </a:p>
          <a:p>
            <a:pPr marL="0" lvl="0" indent="0" algn="ctr">
              <a:buNone/>
              <a:defRPr/>
            </a:pPr>
            <a:r>
              <a:rPr lang="en-US" sz="1500" dirty="0">
                <a:solidFill>
                  <a:srgbClr val="004B8D"/>
                </a:solidFill>
              </a:rPr>
              <a:t>HIRVATİSTAN</a:t>
            </a:r>
          </a:p>
          <a:p>
            <a:pPr marL="0" lvl="0" indent="0" algn="ctr">
              <a:buNone/>
              <a:defRPr/>
            </a:pPr>
            <a:r>
              <a:rPr lang="en-US" sz="1500" dirty="0">
                <a:solidFill>
                  <a:srgbClr val="004B8D"/>
                </a:solidFill>
              </a:rPr>
              <a:t>MİCHİGAN</a:t>
            </a:r>
          </a:p>
          <a:p>
            <a:pPr marL="0" lvl="0" indent="0" algn="ctr">
              <a:buNone/>
              <a:defRPr/>
            </a:pPr>
            <a:r>
              <a:rPr lang="en-US" sz="1500" dirty="0">
                <a:solidFill>
                  <a:srgbClr val="004B8D"/>
                </a:solidFill>
              </a:rPr>
              <a:t>ESTONYA</a:t>
            </a:r>
            <a:endParaRPr kumimoji="0" lang="en-US" sz="1500" b="0" i="0" u="none" strike="noStrike" kern="1200" cap="none" spc="0" normalizeH="0" baseline="0" noProof="0" dirty="0">
              <a:ln>
                <a:noFill/>
              </a:ln>
              <a:solidFill>
                <a:srgbClr val="004B8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nb-NO" sz="1500" b="0" i="0" u="none" strike="noStrike" kern="1200" cap="none" spc="0" normalizeH="0" baseline="0" noProof="0" dirty="0">
              <a:ln>
                <a:noFill/>
              </a:ln>
              <a:solidFill>
                <a:srgbClr val="004B8D"/>
              </a:solidFill>
              <a:effectLst/>
              <a:uLnTx/>
              <a:uFillTx/>
              <a:latin typeface="Calibri"/>
              <a:ea typeface="+mn-ea"/>
              <a:cs typeface="+mn-cs"/>
            </a:endParaRPr>
          </a:p>
        </p:txBody>
      </p:sp>
      <p:pic>
        <p:nvPicPr>
          <p:cNvPr id="10" name="Picture 23" descr="A picture containing wheel&#10;&#10;Description automatically generated">
            <a:extLst>
              <a:ext uri="{FF2B5EF4-FFF2-40B4-BE49-F238E27FC236}">
                <a16:creationId xmlns:a16="http://schemas.microsoft.com/office/drawing/2014/main" id="{C5C097A1-F085-4D9B-9DEF-5300C97D31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7368" y="234505"/>
            <a:ext cx="1191026" cy="1173224"/>
          </a:xfrm>
          <a:prstGeom prst="rect">
            <a:avLst/>
          </a:prstGeom>
        </p:spPr>
      </p:pic>
      <p:sp>
        <p:nvSpPr>
          <p:cNvPr id="11" name="Title 2">
            <a:extLst>
              <a:ext uri="{FF2B5EF4-FFF2-40B4-BE49-F238E27FC236}">
                <a16:creationId xmlns:a16="http://schemas.microsoft.com/office/drawing/2014/main" id="{034D024F-1820-425D-AC92-414958C4E5F8}"/>
              </a:ext>
            </a:extLst>
          </p:cNvPr>
          <p:cNvSpPr txBox="1">
            <a:spLocks/>
          </p:cNvSpPr>
          <p:nvPr/>
        </p:nvSpPr>
        <p:spPr>
          <a:xfrm>
            <a:off x="624418" y="269357"/>
            <a:ext cx="10700511" cy="1846659"/>
          </a:xfrm>
          <a:prstGeom prst="rect">
            <a:avLst/>
          </a:prstGeom>
        </p:spPr>
        <p:txBody>
          <a:bodyPr vert="horz" lIns="0" tIns="0" rIns="0" bIns="0" rtlCol="0" anchor="t" anchorCtr="0">
            <a:spAutoFit/>
          </a:bodyPr>
          <a:lstStyle>
            <a:lvl1pPr algn="ctr" defTabSz="914400" rtl="0" eaLnBrk="1" latinLnBrk="0" hangingPunct="1">
              <a:lnSpc>
                <a:spcPct val="100000"/>
              </a:lnSpc>
              <a:spcBef>
                <a:spcPct val="0"/>
              </a:spcBef>
              <a:buNone/>
              <a:defRPr lang="nb-NO" sz="4000" b="0" i="0" kern="1200" cap="none" baseline="0" dirty="0" smtClean="0">
                <a:solidFill>
                  <a:schemeClr val="tx1"/>
                </a:solidFill>
                <a:latin typeface="Calibri Light" panose="020F0302020204030204" pitchFamily="34" charset="0"/>
                <a:ea typeface="+mj-ea"/>
                <a:cs typeface="Calibri Light" panose="020F0302020204030204" pitchFamily="34" charset="0"/>
                <a:sym typeface="Calibri Bold" charset="0"/>
              </a:defRPr>
            </a:lvl1pPr>
          </a:lstStyle>
          <a:p>
            <a:pPr lvl="0">
              <a:defRPr/>
            </a:pPr>
            <a:r>
              <a:rPr lang="en-US" dirty="0">
                <a:solidFill>
                  <a:srgbClr val="000000"/>
                </a:solidFill>
              </a:rPr>
              <a:t>         </a:t>
            </a:r>
            <a:r>
              <a:rPr lang="tr-TR" sz="2800" b="1" dirty="0">
                <a:solidFill>
                  <a:schemeClr val="accent1">
                    <a:lumMod val="75000"/>
                  </a:schemeClr>
                </a:solidFill>
                <a:latin typeface="+mn-lt"/>
              </a:rPr>
              <a:t>İade Sistemi, Tüketiciler İçin Kolay ve Erişilebilir Olmalıdır</a:t>
            </a:r>
            <a:endParaRPr kumimoji="0" lang="tr-TR" sz="2800" b="1" i="0" u="none" strike="noStrike" kern="1200" cap="none" spc="0" normalizeH="0" baseline="0" noProof="0" dirty="0">
              <a:ln>
                <a:noFill/>
              </a:ln>
              <a:solidFill>
                <a:schemeClr val="accent1">
                  <a:lumMod val="75000"/>
                </a:schemeClr>
              </a:solidFill>
              <a:effectLst/>
              <a:uLnTx/>
              <a:uFillTx/>
              <a:latin typeface="+mn-lt"/>
              <a:ea typeface="+mj-ea"/>
              <a:cs typeface="Calibri Light" panose="020F0302020204030204" pitchFamily="34" charset="0"/>
              <a:sym typeface="Calibri Bold"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dirty="0">
              <a:solidFill>
                <a:schemeClr val="accent1">
                  <a:lumMod val="75000"/>
                </a:schemeClr>
              </a:solidFill>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sym typeface="Calibri Bold" charset="0"/>
            </a:endParaRPr>
          </a:p>
        </p:txBody>
      </p:sp>
    </p:spTree>
    <p:extLst>
      <p:ext uri="{BB962C8B-B14F-4D97-AF65-F5344CB8AC3E}">
        <p14:creationId xmlns:p14="http://schemas.microsoft.com/office/powerpoint/2010/main" val="1043017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1" name="Resim 20">
            <a:extLst>
              <a:ext uri="{FF2B5EF4-FFF2-40B4-BE49-F238E27FC236}">
                <a16:creationId xmlns:a16="http://schemas.microsoft.com/office/drawing/2014/main" id="{43B0D43B-196A-401A-8E3D-B535664B2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73869" y="2202360"/>
            <a:ext cx="4667592" cy="3500694"/>
          </a:xfrm>
          <a:prstGeom prst="rect">
            <a:avLst/>
          </a:prstGeom>
        </p:spPr>
      </p:pic>
      <p:sp>
        <p:nvSpPr>
          <p:cNvPr id="20" name="Title 2">
            <a:extLst>
              <a:ext uri="{FF2B5EF4-FFF2-40B4-BE49-F238E27FC236}">
                <a16:creationId xmlns:a16="http://schemas.microsoft.com/office/drawing/2014/main" id="{4BF53642-D0AD-4FE2-B2F5-34B9AC96856F}"/>
              </a:ext>
            </a:extLst>
          </p:cNvPr>
          <p:cNvSpPr txBox="1">
            <a:spLocks/>
          </p:cNvSpPr>
          <p:nvPr/>
        </p:nvSpPr>
        <p:spPr>
          <a:xfrm>
            <a:off x="624418" y="269357"/>
            <a:ext cx="10700511" cy="1846659"/>
          </a:xfrm>
          <a:prstGeom prst="rect">
            <a:avLst/>
          </a:prstGeom>
        </p:spPr>
        <p:txBody>
          <a:bodyPr vert="horz" lIns="0" tIns="0" rIns="0" bIns="0" rtlCol="0" anchor="t" anchorCtr="0">
            <a:spAutoFit/>
          </a:bodyPr>
          <a:lstStyle>
            <a:lvl1pPr algn="ctr" defTabSz="914400" rtl="0" eaLnBrk="1" latinLnBrk="0" hangingPunct="1">
              <a:lnSpc>
                <a:spcPct val="100000"/>
              </a:lnSpc>
              <a:spcBef>
                <a:spcPct val="0"/>
              </a:spcBef>
              <a:buNone/>
              <a:defRPr lang="nb-NO" sz="4000" b="0" i="0" kern="1200" cap="none" baseline="0" dirty="0" smtClean="0">
                <a:solidFill>
                  <a:schemeClr val="tx1"/>
                </a:solidFill>
                <a:latin typeface="Calibri Light" panose="020F0302020204030204" pitchFamily="34" charset="0"/>
                <a:ea typeface="+mj-ea"/>
                <a:cs typeface="Calibri Light" panose="020F0302020204030204" pitchFamily="34" charset="0"/>
                <a:sym typeface="Calibri Bold" charset="0"/>
              </a:defRPr>
            </a:lvl1pPr>
          </a:lstStyle>
          <a:p>
            <a:pPr lvl="0">
              <a:defRPr/>
            </a:pPr>
            <a:r>
              <a:rPr lang="en-US" dirty="0">
                <a:solidFill>
                  <a:srgbClr val="000000"/>
                </a:solidFill>
              </a:rPr>
              <a:t>         </a:t>
            </a:r>
            <a:r>
              <a:rPr lang="tr-TR" sz="2800" b="1" dirty="0">
                <a:solidFill>
                  <a:schemeClr val="accent1">
                    <a:lumMod val="75000"/>
                  </a:schemeClr>
                </a:solidFill>
                <a:latin typeface="+mn-lt"/>
              </a:rPr>
              <a:t>İade Sistemi, Tüketiciler İçin Kolay ve Erişilebilir Olmalıdır</a:t>
            </a:r>
            <a:endParaRPr kumimoji="0" lang="tr-TR" sz="2800" b="1" i="0" u="none" strike="noStrike" kern="1200" cap="none" spc="0" normalizeH="0" baseline="0" noProof="0" dirty="0">
              <a:ln>
                <a:noFill/>
              </a:ln>
              <a:solidFill>
                <a:schemeClr val="accent1">
                  <a:lumMod val="75000"/>
                </a:schemeClr>
              </a:solidFill>
              <a:effectLst/>
              <a:uLnTx/>
              <a:uFillTx/>
              <a:latin typeface="+mn-lt"/>
              <a:ea typeface="+mj-ea"/>
              <a:cs typeface="Calibri Light" panose="020F0302020204030204" pitchFamily="34" charset="0"/>
              <a:sym typeface="Calibri Bold"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dirty="0">
              <a:solidFill>
                <a:schemeClr val="accent1">
                  <a:lumMod val="75000"/>
                </a:schemeClr>
              </a:solidFill>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sym typeface="Calibri Bold" charset="0"/>
            </a:endParaRPr>
          </a:p>
        </p:txBody>
      </p:sp>
      <p:pic>
        <p:nvPicPr>
          <p:cNvPr id="22" name="Picture 23" descr="A picture containing wheel&#10;&#10;Description automatically generated">
            <a:extLst>
              <a:ext uri="{FF2B5EF4-FFF2-40B4-BE49-F238E27FC236}">
                <a16:creationId xmlns:a16="http://schemas.microsoft.com/office/drawing/2014/main" id="{BD8ED56D-907C-4FFE-B971-85612183A8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7368" y="234505"/>
            <a:ext cx="1191026" cy="1173224"/>
          </a:xfrm>
          <a:prstGeom prst="rect">
            <a:avLst/>
          </a:prstGeom>
        </p:spPr>
      </p:pic>
      <p:pic>
        <p:nvPicPr>
          <p:cNvPr id="12" name="Resim 11" descr="iç mekan içeren bir resim&#10;&#10;Açıklama otomatik olarak oluşturuldu">
            <a:extLst>
              <a:ext uri="{FF2B5EF4-FFF2-40B4-BE49-F238E27FC236}">
                <a16:creationId xmlns:a16="http://schemas.microsoft.com/office/drawing/2014/main" id="{8F790082-C6AC-44A0-8308-4F08233F3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76081" y="2202362"/>
            <a:ext cx="4667590" cy="3500692"/>
          </a:xfrm>
          <a:prstGeom prst="rect">
            <a:avLst/>
          </a:prstGeom>
        </p:spPr>
      </p:pic>
      <p:pic>
        <p:nvPicPr>
          <p:cNvPr id="14" name="Resim 13" descr="metin, kişi, iç mekan içeren bir resim&#10;&#10;Açıklama otomatik olarak oluşturuldu">
            <a:extLst>
              <a:ext uri="{FF2B5EF4-FFF2-40B4-BE49-F238E27FC236}">
                <a16:creationId xmlns:a16="http://schemas.microsoft.com/office/drawing/2014/main" id="{524BD1AA-4C6D-4C5B-9C4D-79DFBB80CB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188118" y="2202361"/>
            <a:ext cx="4667591" cy="3500693"/>
          </a:xfrm>
          <a:prstGeom prst="rect">
            <a:avLst/>
          </a:prstGeom>
        </p:spPr>
      </p:pic>
    </p:spTree>
    <p:extLst>
      <p:ext uri="{BB962C8B-B14F-4D97-AF65-F5344CB8AC3E}">
        <p14:creationId xmlns:p14="http://schemas.microsoft.com/office/powerpoint/2010/main" val="3083420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0F55F3DF-458C-420B-AC8E-B6A743E1DEA0}"/>
              </a:ext>
            </a:extLst>
          </p:cNvPr>
          <p:cNvSpPr/>
          <p:nvPr/>
        </p:nvSpPr>
        <p:spPr>
          <a:xfrm>
            <a:off x="-16874" y="0"/>
            <a:ext cx="5968858" cy="65517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Slide Number Placeholder 1">
            <a:extLst>
              <a:ext uri="{FF2B5EF4-FFF2-40B4-BE49-F238E27FC236}">
                <a16:creationId xmlns:a16="http://schemas.microsoft.com/office/drawing/2014/main" id="{5C74174B-793A-4FB2-8299-BA91E1ABDF87}"/>
              </a:ext>
            </a:extLst>
          </p:cNvPr>
          <p:cNvSpPr>
            <a:spLocks noGrp="1"/>
          </p:cNvSpPr>
          <p:nvPr>
            <p:ph type="sldNum" sz="quarter" idx="12"/>
          </p:nvPr>
        </p:nvSpPr>
        <p:spPr>
          <a:xfrm>
            <a:off x="11586544" y="6618716"/>
            <a:ext cx="480000" cy="1282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49913-A76F-43DF-AC4E-B61A33296CE7}" type="slidenum">
              <a:rPr kumimoji="0" lang="nb-NO" sz="800" b="0" i="0" u="none" strike="noStrike" kern="1200" cap="none" spc="0" normalizeH="0" baseline="0" noProof="0" smtClean="0">
                <a:ln>
                  <a:noFill/>
                </a:ln>
                <a:solidFill>
                  <a:srgbClr val="E8EFED">
                    <a:lumMod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800" b="0" i="0" u="none" strike="noStrike" kern="1200" cap="none" spc="0" normalizeH="0" baseline="0" noProof="0">
              <a:ln>
                <a:noFill/>
              </a:ln>
              <a:solidFill>
                <a:srgbClr val="E8EFED">
                  <a:lumMod val="50000"/>
                </a:srgbClr>
              </a:solidFill>
              <a:effectLst/>
              <a:uLnTx/>
              <a:uFillTx/>
              <a:latin typeface="Calibri"/>
              <a:ea typeface="+mn-ea"/>
              <a:cs typeface="+mn-cs"/>
            </a:endParaRPr>
          </a:p>
        </p:txBody>
      </p:sp>
      <p:graphicFrame>
        <p:nvGraphicFramePr>
          <p:cNvPr id="6" name="Chart 8">
            <a:extLst>
              <a:ext uri="{FF2B5EF4-FFF2-40B4-BE49-F238E27FC236}">
                <a16:creationId xmlns:a16="http://schemas.microsoft.com/office/drawing/2014/main" id="{B0075659-B7AF-4D0E-9CB8-994098549236}"/>
              </a:ext>
            </a:extLst>
          </p:cNvPr>
          <p:cNvGraphicFramePr/>
          <p:nvPr>
            <p:extLst>
              <p:ext uri="{D42A27DB-BD31-4B8C-83A1-F6EECF244321}">
                <p14:modId xmlns:p14="http://schemas.microsoft.com/office/powerpoint/2010/main" val="1328746489"/>
              </p:ext>
            </p:extLst>
          </p:nvPr>
        </p:nvGraphicFramePr>
        <p:xfrm>
          <a:off x="6504394" y="1628800"/>
          <a:ext cx="5082150" cy="483162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10">
            <a:extLst>
              <a:ext uri="{FF2B5EF4-FFF2-40B4-BE49-F238E27FC236}">
                <a16:creationId xmlns:a16="http://schemas.microsoft.com/office/drawing/2014/main" id="{AD878735-43A5-4139-9867-C9B4FB6C2FF2}"/>
              </a:ext>
            </a:extLst>
          </p:cNvPr>
          <p:cNvSpPr txBox="1"/>
          <p:nvPr/>
        </p:nvSpPr>
        <p:spPr>
          <a:xfrm>
            <a:off x="7248128" y="6551766"/>
            <a:ext cx="410445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“Deposit Systems for One-Way Beverage Containers,” Reloop. 2018. </a:t>
            </a:r>
          </a:p>
        </p:txBody>
      </p:sp>
      <p:pic>
        <p:nvPicPr>
          <p:cNvPr id="8" name="Picture 6" descr="A picture containing plate, holding, hand, paper&#10;&#10;Description automatically generated">
            <a:extLst>
              <a:ext uri="{FF2B5EF4-FFF2-40B4-BE49-F238E27FC236}">
                <a16:creationId xmlns:a16="http://schemas.microsoft.com/office/drawing/2014/main" id="{90F61BBA-EDDD-4A1F-A767-8870B16D5F8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393" y="1442581"/>
            <a:ext cx="5432323" cy="5432323"/>
          </a:xfrm>
          <a:prstGeom prst="rect">
            <a:avLst/>
          </a:prstGeom>
          <a:ln>
            <a:noFill/>
          </a:ln>
        </p:spPr>
      </p:pic>
      <p:sp>
        <p:nvSpPr>
          <p:cNvPr id="9" name="Oval 8">
            <a:extLst>
              <a:ext uri="{FF2B5EF4-FFF2-40B4-BE49-F238E27FC236}">
                <a16:creationId xmlns:a16="http://schemas.microsoft.com/office/drawing/2014/main" id="{475FAA93-99B9-4E39-82F6-85E446D7FC11}"/>
              </a:ext>
            </a:extLst>
          </p:cNvPr>
          <p:cNvSpPr/>
          <p:nvPr/>
        </p:nvSpPr>
        <p:spPr>
          <a:xfrm>
            <a:off x="2567608" y="2716572"/>
            <a:ext cx="1843521" cy="1872208"/>
          </a:xfrm>
          <a:prstGeom prst="ellipse">
            <a:avLst/>
          </a:prstGeom>
          <a:noFill/>
          <a:ln w="57150">
            <a:solidFill>
              <a:srgbClr val="6ECEB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0" name="Picture 16" descr="A picture containing wheel&#10;&#10;Description automatically generated">
            <a:extLst>
              <a:ext uri="{FF2B5EF4-FFF2-40B4-BE49-F238E27FC236}">
                <a16:creationId xmlns:a16="http://schemas.microsoft.com/office/drawing/2014/main" id="{F09E1853-EDE9-4F98-8594-FE7EA3FC4D3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5360" y="232473"/>
            <a:ext cx="1205808" cy="1173224"/>
          </a:xfrm>
          <a:prstGeom prst="rect">
            <a:avLst/>
          </a:prstGeom>
        </p:spPr>
      </p:pic>
      <p:sp>
        <p:nvSpPr>
          <p:cNvPr id="11" name="Title 12">
            <a:extLst>
              <a:ext uri="{FF2B5EF4-FFF2-40B4-BE49-F238E27FC236}">
                <a16:creationId xmlns:a16="http://schemas.microsoft.com/office/drawing/2014/main" id="{0A9E67BB-7459-4CF8-A9D8-B9826C0D14D6}"/>
              </a:ext>
            </a:extLst>
          </p:cNvPr>
          <p:cNvSpPr>
            <a:spLocks noGrp="1"/>
          </p:cNvSpPr>
          <p:nvPr>
            <p:ph type="title"/>
          </p:nvPr>
        </p:nvSpPr>
        <p:spPr>
          <a:xfrm>
            <a:off x="1778000" y="132331"/>
            <a:ext cx="10288544" cy="1231106"/>
          </a:xfrm>
        </p:spPr>
        <p:txBody>
          <a:bodyPr>
            <a:normAutofit/>
          </a:bodyPr>
          <a:lstStyle/>
          <a:p>
            <a:r>
              <a:rPr lang="tr-TR" sz="2800" b="1" dirty="0">
                <a:solidFill>
                  <a:schemeClr val="accent1">
                    <a:lumMod val="75000"/>
                  </a:schemeClr>
                </a:solidFill>
                <a:latin typeface="+mn-lt"/>
              </a:rPr>
              <a:t>Ayrı Olarak Tahsil Edilen ve  Tamamen İade Edilebilir Depozitolar</a:t>
            </a:r>
          </a:p>
        </p:txBody>
      </p:sp>
    </p:spTree>
    <p:extLst>
      <p:ext uri="{BB962C8B-B14F-4D97-AF65-F5344CB8AC3E}">
        <p14:creationId xmlns:p14="http://schemas.microsoft.com/office/powerpoint/2010/main" val="2611157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F571350-6D44-4FFA-A176-C4751797E5A3}"/>
              </a:ext>
            </a:extLst>
          </p:cNvPr>
          <p:cNvSpPr txBox="1">
            <a:spLocks/>
          </p:cNvSpPr>
          <p:nvPr/>
        </p:nvSpPr>
        <p:spPr>
          <a:xfrm>
            <a:off x="1245714" y="344810"/>
            <a:ext cx="11192019" cy="83870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600" b="1" dirty="0">
                <a:solidFill>
                  <a:schemeClr val="accent1">
                    <a:lumMod val="75000"/>
                  </a:schemeClr>
                </a:solidFill>
                <a:latin typeface="+mn-lt"/>
              </a:rPr>
              <a:t>Ayrı Olarak Tahsil Edilen ve  Tamamen İade Edilebilir Depozitolar</a:t>
            </a:r>
            <a:endParaRPr lang="tr-TR" sz="3600" b="1" dirty="0">
              <a:solidFill>
                <a:srgbClr val="00B050"/>
              </a:solidFill>
              <a:latin typeface="+mn-lt"/>
            </a:endParaRPr>
          </a:p>
        </p:txBody>
      </p:sp>
      <p:pic>
        <p:nvPicPr>
          <p:cNvPr id="6" name="Resim 5">
            <a:extLst>
              <a:ext uri="{FF2B5EF4-FFF2-40B4-BE49-F238E27FC236}">
                <a16:creationId xmlns:a16="http://schemas.microsoft.com/office/drawing/2014/main" id="{D55C30A9-61B3-4977-82CF-22E965E39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175" y="1705055"/>
            <a:ext cx="5223642" cy="4558738"/>
          </a:xfrm>
          <a:prstGeom prst="rect">
            <a:avLst/>
          </a:prstGeom>
        </p:spPr>
      </p:pic>
      <p:sp>
        <p:nvSpPr>
          <p:cNvPr id="9" name="Oval 8">
            <a:extLst>
              <a:ext uri="{FF2B5EF4-FFF2-40B4-BE49-F238E27FC236}">
                <a16:creationId xmlns:a16="http://schemas.microsoft.com/office/drawing/2014/main" id="{325CCECA-919A-496D-A571-574BFAEF81DB}"/>
              </a:ext>
            </a:extLst>
          </p:cNvPr>
          <p:cNvSpPr/>
          <p:nvPr/>
        </p:nvSpPr>
        <p:spPr>
          <a:xfrm>
            <a:off x="1525798" y="4467969"/>
            <a:ext cx="1394771" cy="3894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val 14">
            <a:extLst>
              <a:ext uri="{FF2B5EF4-FFF2-40B4-BE49-F238E27FC236}">
                <a16:creationId xmlns:a16="http://schemas.microsoft.com/office/drawing/2014/main" id="{8A444345-3C9F-4825-B3D2-9147B1416BEF}"/>
              </a:ext>
            </a:extLst>
          </p:cNvPr>
          <p:cNvSpPr/>
          <p:nvPr/>
        </p:nvSpPr>
        <p:spPr>
          <a:xfrm>
            <a:off x="1462255" y="5279815"/>
            <a:ext cx="1394771" cy="3894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Resim 3">
            <a:extLst>
              <a:ext uri="{FF2B5EF4-FFF2-40B4-BE49-F238E27FC236}">
                <a16:creationId xmlns:a16="http://schemas.microsoft.com/office/drawing/2014/main" id="{E9AF2133-7339-49C2-B574-501873ACA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64316" y="2170761"/>
            <a:ext cx="4503530" cy="3627327"/>
          </a:xfrm>
          <a:prstGeom prst="rect">
            <a:avLst/>
          </a:prstGeom>
        </p:spPr>
      </p:pic>
      <p:sp>
        <p:nvSpPr>
          <p:cNvPr id="8" name="Oval 7">
            <a:extLst>
              <a:ext uri="{FF2B5EF4-FFF2-40B4-BE49-F238E27FC236}">
                <a16:creationId xmlns:a16="http://schemas.microsoft.com/office/drawing/2014/main" id="{EECEEF43-2D30-4D5A-8D37-31A0687B68C9}"/>
              </a:ext>
            </a:extLst>
          </p:cNvPr>
          <p:cNvSpPr/>
          <p:nvPr/>
        </p:nvSpPr>
        <p:spPr>
          <a:xfrm>
            <a:off x="7543741" y="3798395"/>
            <a:ext cx="2744680" cy="66957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Picture 16" descr="A picture containing wheel&#10;&#10;Description automatically generated">
            <a:extLst>
              <a:ext uri="{FF2B5EF4-FFF2-40B4-BE49-F238E27FC236}">
                <a16:creationId xmlns:a16="http://schemas.microsoft.com/office/drawing/2014/main" id="{86CE298D-B84E-42B5-9103-0967909E6C7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28683" y="287766"/>
            <a:ext cx="1205808" cy="1173224"/>
          </a:xfrm>
          <a:prstGeom prst="rect">
            <a:avLst/>
          </a:prstGeom>
        </p:spPr>
      </p:pic>
    </p:spTree>
    <p:extLst>
      <p:ext uri="{BB962C8B-B14F-4D97-AF65-F5344CB8AC3E}">
        <p14:creationId xmlns:p14="http://schemas.microsoft.com/office/powerpoint/2010/main" val="353505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84376C74-4EB6-48B1-BD5B-89AAAB8823B7}"/>
              </a:ext>
            </a:extLst>
          </p:cNvPr>
          <p:cNvSpPr>
            <a:spLocks noGrp="1"/>
          </p:cNvSpPr>
          <p:nvPr>
            <p:ph type="sldNum" sz="quarter" idx="12"/>
          </p:nvPr>
        </p:nvSpPr>
        <p:spPr>
          <a:xfrm>
            <a:off x="11586544" y="6618716"/>
            <a:ext cx="480000" cy="128216"/>
          </a:xfrm>
        </p:spPr>
        <p:txBody>
          <a:bodyPr/>
          <a:lstStyle/>
          <a:p>
            <a:fld id="{E9949913-A76F-43DF-AC4E-B61A33296CE7}" type="slidenum">
              <a:rPr lang="nb-NO" smtClean="0"/>
              <a:t>14</a:t>
            </a:fld>
            <a:endParaRPr lang="nb-NO"/>
          </a:p>
        </p:txBody>
      </p:sp>
      <p:pic>
        <p:nvPicPr>
          <p:cNvPr id="13" name="Picture 4" descr="A picture containing sitting, table, light&#10;&#10;Description automatically generated">
            <a:extLst>
              <a:ext uri="{FF2B5EF4-FFF2-40B4-BE49-F238E27FC236}">
                <a16:creationId xmlns:a16="http://schemas.microsoft.com/office/drawing/2014/main" id="{FC255680-873E-4CA0-A0E9-6714A02E134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a:off x="4086456" y="2351548"/>
            <a:ext cx="3607183" cy="3156232"/>
          </a:xfrm>
          <a:prstGeom prst="roundRect">
            <a:avLst>
              <a:gd name="adj" fmla="val 5280"/>
            </a:avLst>
          </a:prstGeom>
        </p:spPr>
      </p:pic>
      <p:pic>
        <p:nvPicPr>
          <p:cNvPr id="14" name="Picture 5" descr="A picture containing can, food&#10;&#10;Description automatically generated">
            <a:extLst>
              <a:ext uri="{FF2B5EF4-FFF2-40B4-BE49-F238E27FC236}">
                <a16:creationId xmlns:a16="http://schemas.microsoft.com/office/drawing/2014/main" id="{54C9442D-32D4-4121-852F-D683F8CB6D4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1055440" y="2126073"/>
            <a:ext cx="2880320" cy="3607183"/>
          </a:xfrm>
          <a:prstGeom prst="roundRect">
            <a:avLst>
              <a:gd name="adj" fmla="val 5625"/>
            </a:avLst>
          </a:prstGeom>
        </p:spPr>
      </p:pic>
      <p:sp>
        <p:nvSpPr>
          <p:cNvPr id="15" name="Rectangle: Rounded Corners 6">
            <a:extLst>
              <a:ext uri="{FF2B5EF4-FFF2-40B4-BE49-F238E27FC236}">
                <a16:creationId xmlns:a16="http://schemas.microsoft.com/office/drawing/2014/main" id="{DE968A8A-2BF8-46EA-A638-652D4F069A83}"/>
              </a:ext>
            </a:extLst>
          </p:cNvPr>
          <p:cNvSpPr/>
          <p:nvPr/>
        </p:nvSpPr>
        <p:spPr>
          <a:xfrm>
            <a:off x="1098726" y="5877272"/>
            <a:ext cx="2837034"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b="1" dirty="0">
                <a:solidFill>
                  <a:schemeClr val="tx1"/>
                </a:solidFill>
              </a:rPr>
              <a:t>ALMANYA</a:t>
            </a:r>
            <a:endParaRPr lang="en-US" dirty="0">
              <a:solidFill>
                <a:schemeClr val="tx1"/>
              </a:solidFill>
            </a:endParaRPr>
          </a:p>
        </p:txBody>
      </p:sp>
      <p:sp>
        <p:nvSpPr>
          <p:cNvPr id="16" name="Rectangle: Rounded Corners 7">
            <a:extLst>
              <a:ext uri="{FF2B5EF4-FFF2-40B4-BE49-F238E27FC236}">
                <a16:creationId xmlns:a16="http://schemas.microsoft.com/office/drawing/2014/main" id="{3B6903DC-F57A-4548-82B1-7F8DA542E910}"/>
              </a:ext>
            </a:extLst>
          </p:cNvPr>
          <p:cNvSpPr/>
          <p:nvPr/>
        </p:nvSpPr>
        <p:spPr>
          <a:xfrm>
            <a:off x="4311932" y="5877272"/>
            <a:ext cx="3140101"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b="1" dirty="0">
                <a:solidFill>
                  <a:schemeClr val="tx1"/>
                </a:solidFill>
              </a:rPr>
              <a:t>NEW YORK</a:t>
            </a:r>
            <a:endParaRPr lang="en-US" dirty="0">
              <a:solidFill>
                <a:schemeClr val="tx1"/>
              </a:solidFill>
            </a:endParaRPr>
          </a:p>
        </p:txBody>
      </p:sp>
      <p:sp>
        <p:nvSpPr>
          <p:cNvPr id="17" name="Rectangle: Rounded Corners 8">
            <a:extLst>
              <a:ext uri="{FF2B5EF4-FFF2-40B4-BE49-F238E27FC236}">
                <a16:creationId xmlns:a16="http://schemas.microsoft.com/office/drawing/2014/main" id="{ED2002A9-E2EE-4504-BA3E-1D59D03DF0D4}"/>
              </a:ext>
            </a:extLst>
          </p:cNvPr>
          <p:cNvSpPr/>
          <p:nvPr/>
        </p:nvSpPr>
        <p:spPr>
          <a:xfrm>
            <a:off x="7828205" y="5877272"/>
            <a:ext cx="3355509"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b="1" dirty="0">
                <a:solidFill>
                  <a:schemeClr val="tx1"/>
                </a:solidFill>
              </a:rPr>
              <a:t>QUEBEC </a:t>
            </a:r>
            <a:endParaRPr lang="en-US" dirty="0">
              <a:solidFill>
                <a:schemeClr val="tx1"/>
              </a:solidFill>
            </a:endParaRPr>
          </a:p>
        </p:txBody>
      </p:sp>
      <p:pic>
        <p:nvPicPr>
          <p:cNvPr id="18" name="Picture 1">
            <a:extLst>
              <a:ext uri="{FF2B5EF4-FFF2-40B4-BE49-F238E27FC236}">
                <a16:creationId xmlns:a16="http://schemas.microsoft.com/office/drawing/2014/main" id="{7DD53ABA-E9C5-4B79-AA10-04A359F8133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812073" y="2126071"/>
            <a:ext cx="3384000" cy="3637812"/>
          </a:xfrm>
          <a:prstGeom prst="roundRect">
            <a:avLst>
              <a:gd name="adj" fmla="val 5216"/>
            </a:avLst>
          </a:prstGeom>
          <a:solidFill>
            <a:srgbClr val="FFFFFF">
              <a:shade val="85000"/>
            </a:srgbClr>
          </a:solidFill>
          <a:ln w="9525">
            <a:noFill/>
            <a:miter lim="800000"/>
            <a:headEnd/>
            <a:tailEnd/>
          </a:ln>
          <a:effectLst/>
        </p:spPr>
      </p:pic>
      <p:sp>
        <p:nvSpPr>
          <p:cNvPr id="19" name="Title 2">
            <a:extLst>
              <a:ext uri="{FF2B5EF4-FFF2-40B4-BE49-F238E27FC236}">
                <a16:creationId xmlns:a16="http://schemas.microsoft.com/office/drawing/2014/main" id="{836CE5B8-D286-4D58-9B81-12BCA1620110}"/>
              </a:ext>
            </a:extLst>
          </p:cNvPr>
          <p:cNvSpPr txBox="1">
            <a:spLocks/>
          </p:cNvSpPr>
          <p:nvPr/>
        </p:nvSpPr>
        <p:spPr>
          <a:xfrm>
            <a:off x="1434161" y="534469"/>
            <a:ext cx="10632383" cy="430887"/>
          </a:xfrm>
          <a:prstGeom prst="rect">
            <a:avLst/>
          </a:prstGeom>
        </p:spPr>
        <p:txBody>
          <a:bodyPr vert="horz" wrap="square" lIns="0" tIns="0" rIns="0" bIns="0" rtlCol="0" anchor="t" anchorCtr="0">
            <a:spAutoFit/>
          </a:bodyPr>
          <a:lstStyle>
            <a:lvl1pPr algn="ctr" defTabSz="914400" rtl="0" eaLnBrk="1" latinLnBrk="0" hangingPunct="1">
              <a:lnSpc>
                <a:spcPct val="100000"/>
              </a:lnSpc>
              <a:spcBef>
                <a:spcPct val="0"/>
              </a:spcBef>
              <a:buNone/>
              <a:defRPr lang="nb-NO" sz="4000" b="0" i="0" kern="1200" cap="none" baseline="0" dirty="0" smtClean="0">
                <a:solidFill>
                  <a:schemeClr val="bg1"/>
                </a:solidFill>
                <a:latin typeface="Calibri Light" panose="020F0302020204030204" pitchFamily="34" charset="0"/>
                <a:ea typeface="+mj-ea"/>
                <a:cs typeface="Calibri Light" panose="020F0302020204030204" pitchFamily="34" charset="0"/>
                <a:sym typeface="Calibri Bold" charset="0"/>
              </a:defRPr>
            </a:lvl1pPr>
          </a:lstStyle>
          <a:p>
            <a:r>
              <a:rPr lang="tr-TR" sz="2800" b="1" dirty="0">
                <a:solidFill>
                  <a:schemeClr val="accent1">
                    <a:lumMod val="75000"/>
                  </a:schemeClr>
                </a:solidFill>
                <a:latin typeface="+mn-lt"/>
              </a:rPr>
              <a:t>Tüketiciler İçin Depozito İşaretleri ve Doğru Sayım İçin Barkodlar</a:t>
            </a:r>
          </a:p>
        </p:txBody>
      </p:sp>
      <p:pic>
        <p:nvPicPr>
          <p:cNvPr id="20" name="Picture 2" descr="A picture containing wheel&#10;&#10;Description automatically generated">
            <a:extLst>
              <a:ext uri="{FF2B5EF4-FFF2-40B4-BE49-F238E27FC236}">
                <a16:creationId xmlns:a16="http://schemas.microsoft.com/office/drawing/2014/main" id="{A0C62470-D411-4354-87D7-F0DD9B6944E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35360" y="242200"/>
            <a:ext cx="1224257" cy="1173224"/>
          </a:xfrm>
          <a:prstGeom prst="rect">
            <a:avLst/>
          </a:prstGeom>
        </p:spPr>
      </p:pic>
    </p:spTree>
    <p:extLst>
      <p:ext uri="{BB962C8B-B14F-4D97-AF65-F5344CB8AC3E}">
        <p14:creationId xmlns:p14="http://schemas.microsoft.com/office/powerpoint/2010/main" val="1070180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6BD12E7-29FC-4595-88D2-18C82F92197A}"/>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335360" y="1594582"/>
            <a:ext cx="3553072" cy="478674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F8FAB6D8-DB0E-4E01-BE07-641CCD419D25}"/>
              </a:ext>
            </a:extLst>
          </p:cNvPr>
          <p:cNvSpPr>
            <a:spLocks noGrp="1"/>
          </p:cNvSpPr>
          <p:nvPr>
            <p:ph type="sldNum" sz="quarter" idx="12"/>
          </p:nvPr>
        </p:nvSpPr>
        <p:spPr>
          <a:xfrm>
            <a:off x="11586544" y="6618716"/>
            <a:ext cx="480000" cy="128216"/>
          </a:xfrm>
        </p:spPr>
        <p:txBody>
          <a:bodyPr/>
          <a:lstStyle/>
          <a:p>
            <a:fld id="{E9949913-A76F-43DF-AC4E-B61A33296CE7}" type="slidenum">
              <a:rPr lang="nb-NO" smtClean="0"/>
              <a:t>15</a:t>
            </a:fld>
            <a:endParaRPr lang="nb-NO"/>
          </a:p>
        </p:txBody>
      </p:sp>
      <p:sp>
        <p:nvSpPr>
          <p:cNvPr id="6" name="Title 2">
            <a:extLst>
              <a:ext uri="{FF2B5EF4-FFF2-40B4-BE49-F238E27FC236}">
                <a16:creationId xmlns:a16="http://schemas.microsoft.com/office/drawing/2014/main" id="{1BD40BD9-9B5B-49F6-B9C7-357F4277D789}"/>
              </a:ext>
            </a:extLst>
          </p:cNvPr>
          <p:cNvSpPr>
            <a:spLocks noGrp="1"/>
          </p:cNvSpPr>
          <p:nvPr>
            <p:ph type="title"/>
          </p:nvPr>
        </p:nvSpPr>
        <p:spPr>
          <a:xfrm>
            <a:off x="2573721" y="347466"/>
            <a:ext cx="9120440" cy="615553"/>
          </a:xfrm>
        </p:spPr>
        <p:txBody>
          <a:bodyPr>
            <a:normAutofit/>
          </a:bodyPr>
          <a:lstStyle/>
          <a:p>
            <a:r>
              <a:rPr lang="tr-TR" sz="2800" b="1" dirty="0">
                <a:solidFill>
                  <a:schemeClr val="accent1">
                    <a:lumMod val="75000"/>
                  </a:schemeClr>
                </a:solidFill>
                <a:latin typeface="+mn-lt"/>
              </a:rPr>
              <a:t>Genişletilmiş Üretici Sorumluluğu Finansmanı</a:t>
            </a:r>
          </a:p>
        </p:txBody>
      </p:sp>
      <p:pic>
        <p:nvPicPr>
          <p:cNvPr id="7" name="Picture 6" descr="A picture containing wheel&#10;&#10;Description automatically generated">
            <a:extLst>
              <a:ext uri="{FF2B5EF4-FFF2-40B4-BE49-F238E27FC236}">
                <a16:creationId xmlns:a16="http://schemas.microsoft.com/office/drawing/2014/main" id="{3741E776-5D79-4B7C-AFBE-B59E104EDF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3583"/>
          <a:stretch/>
        </p:blipFill>
        <p:spPr>
          <a:xfrm>
            <a:off x="335360" y="251939"/>
            <a:ext cx="1224136" cy="1232845"/>
          </a:xfrm>
          <a:prstGeom prst="rect">
            <a:avLst/>
          </a:prstGeom>
        </p:spPr>
      </p:pic>
      <p:sp>
        <p:nvSpPr>
          <p:cNvPr id="8" name="object 3">
            <a:extLst>
              <a:ext uri="{FF2B5EF4-FFF2-40B4-BE49-F238E27FC236}">
                <a16:creationId xmlns:a16="http://schemas.microsoft.com/office/drawing/2014/main" id="{BA539169-9F3E-44F0-A25A-1587F913157B}"/>
              </a:ext>
            </a:extLst>
          </p:cNvPr>
          <p:cNvSpPr txBox="1"/>
          <p:nvPr/>
        </p:nvSpPr>
        <p:spPr>
          <a:xfrm>
            <a:off x="4401518" y="1198644"/>
            <a:ext cx="6957121" cy="641201"/>
          </a:xfrm>
          <a:prstGeom prst="rect">
            <a:avLst/>
          </a:prstGeom>
        </p:spPr>
        <p:txBody>
          <a:bodyPr vert="horz" wrap="square" lIns="0" tIns="12700" rIns="0" bIns="0" rtlCol="0">
            <a:spAutoFit/>
          </a:bodyPr>
          <a:lstStyle/>
          <a:p>
            <a:pPr marL="1516380" marR="30480" indent="-1478915" algn="ctr">
              <a:lnSpc>
                <a:spcPct val="100000"/>
              </a:lnSpc>
              <a:spcBef>
                <a:spcPts val="100"/>
              </a:spcBef>
            </a:pPr>
            <a:r>
              <a:rPr lang="tr-TR" sz="2000" b="1" spc="-55" dirty="0" err="1">
                <a:solidFill>
                  <a:srgbClr val="0E4C8C"/>
                </a:solidFill>
                <a:latin typeface="Gotham Narrow Bold"/>
              </a:rPr>
              <a:t>Ekomodüler</a:t>
            </a:r>
            <a:r>
              <a:rPr lang="tr-TR" sz="2000" b="1" spc="-55" dirty="0">
                <a:solidFill>
                  <a:srgbClr val="0E4C8C"/>
                </a:solidFill>
                <a:latin typeface="Gotham Narrow Bold"/>
              </a:rPr>
              <a:t> GÜS Ücreti Yapısı, </a:t>
            </a:r>
          </a:p>
          <a:p>
            <a:pPr marL="1516380" marR="30480" indent="-1478915" algn="ctr">
              <a:lnSpc>
                <a:spcPct val="100000"/>
              </a:lnSpc>
              <a:spcBef>
                <a:spcPts val="100"/>
              </a:spcBef>
            </a:pPr>
            <a:r>
              <a:rPr lang="tr-TR" sz="2000" b="1" spc="-55" dirty="0">
                <a:solidFill>
                  <a:srgbClr val="0E4C8C"/>
                </a:solidFill>
                <a:latin typeface="Gotham Narrow Bold"/>
              </a:rPr>
              <a:t>Norveç Merkezi Sistem Operatörü, </a:t>
            </a:r>
            <a:r>
              <a:rPr lang="tr-TR" sz="2000" b="1" spc="-55" dirty="0" err="1">
                <a:solidFill>
                  <a:srgbClr val="0E4C8C"/>
                </a:solidFill>
                <a:latin typeface="Gotham Narrow Bold"/>
              </a:rPr>
              <a:t>Infinitum</a:t>
            </a:r>
            <a:endParaRPr lang="tr-TR" sz="2000" b="1" spc="-55" dirty="0">
              <a:solidFill>
                <a:srgbClr val="0E4C8C"/>
              </a:solidFill>
              <a:latin typeface="Gotham Narrow Bold"/>
            </a:endParaRPr>
          </a:p>
        </p:txBody>
      </p:sp>
      <p:graphicFrame>
        <p:nvGraphicFramePr>
          <p:cNvPr id="9" name="object 4">
            <a:extLst>
              <a:ext uri="{FF2B5EF4-FFF2-40B4-BE49-F238E27FC236}">
                <a16:creationId xmlns:a16="http://schemas.microsoft.com/office/drawing/2014/main" id="{C892C5B1-FFD5-4BEC-A8D1-7B7B57C8CBF9}"/>
              </a:ext>
            </a:extLst>
          </p:cNvPr>
          <p:cNvGraphicFramePr>
            <a:graphicFrameLocks noGrp="1"/>
          </p:cNvGraphicFramePr>
          <p:nvPr>
            <p:extLst>
              <p:ext uri="{D42A27DB-BD31-4B8C-83A1-F6EECF244321}">
                <p14:modId xmlns:p14="http://schemas.microsoft.com/office/powerpoint/2010/main" val="1958866347"/>
              </p:ext>
            </p:extLst>
          </p:nvPr>
        </p:nvGraphicFramePr>
        <p:xfrm>
          <a:off x="4263559" y="2194906"/>
          <a:ext cx="7233041" cy="3495218"/>
        </p:xfrm>
        <a:graphic>
          <a:graphicData uri="http://schemas.openxmlformats.org/drawingml/2006/table">
            <a:tbl>
              <a:tblPr firstRow="1" bandRow="1">
                <a:tableStyleId>{2D5ABB26-0587-4C30-8999-92F81FD0307C}</a:tableStyleId>
              </a:tblPr>
              <a:tblGrid>
                <a:gridCol w="2232933">
                  <a:extLst>
                    <a:ext uri="{9D8B030D-6E8A-4147-A177-3AD203B41FA5}">
                      <a16:colId xmlns:a16="http://schemas.microsoft.com/office/drawing/2014/main" val="20000"/>
                    </a:ext>
                  </a:extLst>
                </a:gridCol>
                <a:gridCol w="1236061">
                  <a:extLst>
                    <a:ext uri="{9D8B030D-6E8A-4147-A177-3AD203B41FA5}">
                      <a16:colId xmlns:a16="http://schemas.microsoft.com/office/drawing/2014/main" val="20001"/>
                    </a:ext>
                  </a:extLst>
                </a:gridCol>
                <a:gridCol w="1250386">
                  <a:extLst>
                    <a:ext uri="{9D8B030D-6E8A-4147-A177-3AD203B41FA5}">
                      <a16:colId xmlns:a16="http://schemas.microsoft.com/office/drawing/2014/main" val="20002"/>
                    </a:ext>
                  </a:extLst>
                </a:gridCol>
                <a:gridCol w="1250386">
                  <a:extLst>
                    <a:ext uri="{9D8B030D-6E8A-4147-A177-3AD203B41FA5}">
                      <a16:colId xmlns:a16="http://schemas.microsoft.com/office/drawing/2014/main" val="20003"/>
                    </a:ext>
                  </a:extLst>
                </a:gridCol>
                <a:gridCol w="1263275">
                  <a:extLst>
                    <a:ext uri="{9D8B030D-6E8A-4147-A177-3AD203B41FA5}">
                      <a16:colId xmlns:a16="http://schemas.microsoft.com/office/drawing/2014/main" val="20004"/>
                    </a:ext>
                  </a:extLst>
                </a:gridCol>
              </a:tblGrid>
              <a:tr h="375906">
                <a:tc>
                  <a:txBody>
                    <a:bodyPr/>
                    <a:lstStyle/>
                    <a:p>
                      <a:pPr>
                        <a:lnSpc>
                          <a:spcPct val="100000"/>
                        </a:lnSpc>
                      </a:pPr>
                      <a:endParaRPr sz="1400" dirty="0">
                        <a:latin typeface="Times New Roman"/>
                        <a:cs typeface="Times New Roman"/>
                      </a:endParaRPr>
                    </a:p>
                  </a:txBody>
                  <a:tcPr marL="0" marR="0" marT="0" marB="0">
                    <a:lnR w="12700">
                      <a:solidFill>
                        <a:srgbClr val="FFFFFF"/>
                      </a:solidFill>
                      <a:prstDash val="solid"/>
                    </a:lnR>
                    <a:solidFill>
                      <a:srgbClr val="1FC0DA"/>
                    </a:solidFill>
                  </a:tcPr>
                </a:tc>
                <a:tc>
                  <a:txBody>
                    <a:bodyPr/>
                    <a:lstStyle/>
                    <a:p>
                      <a:pPr marR="11430" algn="ctr">
                        <a:lnSpc>
                          <a:spcPct val="100000"/>
                        </a:lnSpc>
                        <a:spcBef>
                          <a:spcPts val="530"/>
                        </a:spcBef>
                      </a:pPr>
                      <a:r>
                        <a:rPr lang="tr-TR" sz="1400" b="1" spc="-30" noProof="0" dirty="0">
                          <a:solidFill>
                            <a:srgbClr val="FFFFFF"/>
                          </a:solidFill>
                          <a:latin typeface="Gotham Narrow Bold"/>
                          <a:cs typeface="Gotham Narrow Bold"/>
                        </a:rPr>
                        <a:t>Alüminyum kutu</a:t>
                      </a:r>
                      <a:endParaRPr lang="tr-TR" sz="1400" noProof="0" dirty="0">
                        <a:latin typeface="Gotham Narrow Bold"/>
                        <a:cs typeface="Gotham Narrow Bold"/>
                      </a:endParaRPr>
                    </a:p>
                  </a:txBody>
                  <a:tcPr marL="0" marR="0" marT="67310" marB="0">
                    <a:lnL w="12700">
                      <a:solidFill>
                        <a:srgbClr val="FFFFFF"/>
                      </a:solidFill>
                      <a:prstDash val="solid"/>
                    </a:lnL>
                    <a:lnR w="12700">
                      <a:solidFill>
                        <a:srgbClr val="FFFFFF"/>
                      </a:solidFill>
                      <a:prstDash val="solid"/>
                    </a:lnR>
                    <a:solidFill>
                      <a:srgbClr val="1FC0DA"/>
                    </a:solidFill>
                  </a:tcPr>
                </a:tc>
                <a:tc>
                  <a:txBody>
                    <a:bodyPr/>
                    <a:lstStyle/>
                    <a:p>
                      <a:pPr marL="276860">
                        <a:lnSpc>
                          <a:spcPct val="100000"/>
                        </a:lnSpc>
                        <a:spcBef>
                          <a:spcPts val="535"/>
                        </a:spcBef>
                      </a:pPr>
                      <a:r>
                        <a:rPr lang="tr-TR" sz="1400" b="1" spc="-35" dirty="0">
                          <a:solidFill>
                            <a:srgbClr val="FFFFFF"/>
                          </a:solidFill>
                          <a:latin typeface="Gotham Narrow Bold"/>
                          <a:cs typeface="Gotham Narrow Bold"/>
                        </a:rPr>
                        <a:t>Çelik kutu</a:t>
                      </a:r>
                      <a:endParaRPr sz="1400" dirty="0">
                        <a:latin typeface="Gotham Narrow Bold"/>
                        <a:cs typeface="Gotham Narrow Bold"/>
                      </a:endParaRPr>
                    </a:p>
                  </a:txBody>
                  <a:tcPr marL="0" marR="0" marT="67945" marB="0">
                    <a:lnL w="12700">
                      <a:solidFill>
                        <a:srgbClr val="FFFFFF"/>
                      </a:solidFill>
                      <a:prstDash val="solid"/>
                    </a:lnL>
                    <a:lnR w="12700">
                      <a:solidFill>
                        <a:srgbClr val="FFFFFF"/>
                      </a:solidFill>
                      <a:prstDash val="solid"/>
                    </a:lnR>
                    <a:solidFill>
                      <a:srgbClr val="1FC0DA"/>
                    </a:solidFill>
                  </a:tcPr>
                </a:tc>
                <a:tc>
                  <a:txBody>
                    <a:bodyPr/>
                    <a:lstStyle/>
                    <a:p>
                      <a:pPr marR="222250" algn="r">
                        <a:lnSpc>
                          <a:spcPct val="100000"/>
                        </a:lnSpc>
                        <a:spcBef>
                          <a:spcPts val="535"/>
                        </a:spcBef>
                      </a:pPr>
                      <a:r>
                        <a:rPr sz="1400" b="1" spc="-30" dirty="0">
                          <a:solidFill>
                            <a:srgbClr val="FFFFFF"/>
                          </a:solidFill>
                          <a:latin typeface="Gotham Narrow Bold"/>
                          <a:cs typeface="Gotham Narrow Bold"/>
                        </a:rPr>
                        <a:t>PET</a:t>
                      </a:r>
                      <a:r>
                        <a:rPr sz="1400" b="1" spc="-105" dirty="0">
                          <a:solidFill>
                            <a:srgbClr val="FFFFFF"/>
                          </a:solidFill>
                          <a:latin typeface="Gotham Narrow Bold"/>
                          <a:cs typeface="Gotham Narrow Bold"/>
                        </a:rPr>
                        <a:t> </a:t>
                      </a:r>
                      <a:r>
                        <a:rPr lang="tr-TR" sz="1400" b="1" spc="-35" dirty="0">
                          <a:solidFill>
                            <a:srgbClr val="FFFFFF"/>
                          </a:solidFill>
                          <a:latin typeface="Gotham Narrow Bold"/>
                          <a:cs typeface="Gotham Narrow Bold"/>
                        </a:rPr>
                        <a:t>şişe</a:t>
                      </a:r>
                      <a:endParaRPr sz="1400" dirty="0">
                        <a:latin typeface="Gotham Narrow Bold"/>
                        <a:cs typeface="Gotham Narrow Bold"/>
                      </a:endParaRPr>
                    </a:p>
                  </a:txBody>
                  <a:tcPr marL="0" marR="0" marT="67945" marB="0">
                    <a:lnL w="12700">
                      <a:solidFill>
                        <a:srgbClr val="FFFFFF"/>
                      </a:solidFill>
                      <a:prstDash val="solid"/>
                    </a:lnL>
                    <a:lnR w="12700">
                      <a:solidFill>
                        <a:srgbClr val="FFFFFF"/>
                      </a:solidFill>
                      <a:prstDash val="solid"/>
                    </a:lnR>
                    <a:solidFill>
                      <a:srgbClr val="1FC0DA"/>
                    </a:solidFill>
                  </a:tcPr>
                </a:tc>
                <a:tc>
                  <a:txBody>
                    <a:bodyPr/>
                    <a:lstStyle/>
                    <a:p>
                      <a:pPr marL="17780" algn="ctr">
                        <a:lnSpc>
                          <a:spcPct val="100000"/>
                        </a:lnSpc>
                        <a:spcBef>
                          <a:spcPts val="535"/>
                        </a:spcBef>
                      </a:pPr>
                      <a:r>
                        <a:rPr sz="1400" b="1" spc="-30" dirty="0">
                          <a:solidFill>
                            <a:srgbClr val="FFFFFF"/>
                          </a:solidFill>
                          <a:latin typeface="Gotham Narrow Bold"/>
                          <a:cs typeface="Gotham Narrow Bold"/>
                        </a:rPr>
                        <a:t>HDPE</a:t>
                      </a:r>
                      <a:r>
                        <a:rPr sz="1400" b="1" spc="-45" dirty="0">
                          <a:solidFill>
                            <a:srgbClr val="FFFFFF"/>
                          </a:solidFill>
                          <a:latin typeface="Gotham Narrow Bold"/>
                          <a:cs typeface="Gotham Narrow Bold"/>
                        </a:rPr>
                        <a:t> </a:t>
                      </a:r>
                      <a:r>
                        <a:rPr lang="tr-TR" sz="1400" b="1" spc="-35" dirty="0">
                          <a:solidFill>
                            <a:srgbClr val="FFFFFF"/>
                          </a:solidFill>
                          <a:latin typeface="Gotham Narrow Bold"/>
                          <a:cs typeface="Gotham Narrow Bold"/>
                        </a:rPr>
                        <a:t>şişe</a:t>
                      </a:r>
                      <a:endParaRPr sz="1400" dirty="0">
                        <a:latin typeface="Gotham Narrow Bold"/>
                        <a:cs typeface="Gotham Narrow Bold"/>
                      </a:endParaRPr>
                    </a:p>
                  </a:txBody>
                  <a:tcPr marL="0" marR="0" marT="67945" marB="0">
                    <a:lnL w="12700">
                      <a:solidFill>
                        <a:srgbClr val="FFFFFF"/>
                      </a:solidFill>
                      <a:prstDash val="solid"/>
                    </a:lnL>
                    <a:solidFill>
                      <a:srgbClr val="1FC0DA"/>
                    </a:solidFill>
                  </a:tcPr>
                </a:tc>
                <a:extLst>
                  <a:ext uri="{0D108BD9-81ED-4DB2-BD59-A6C34878D82A}">
                    <a16:rowId xmlns:a16="http://schemas.microsoft.com/office/drawing/2014/main" val="10000"/>
                  </a:ext>
                </a:extLst>
              </a:tr>
              <a:tr h="315023">
                <a:tc>
                  <a:txBody>
                    <a:bodyPr/>
                    <a:lstStyle/>
                    <a:p>
                      <a:pPr marL="115570" marR="234950">
                        <a:lnSpc>
                          <a:spcPts val="1300"/>
                        </a:lnSpc>
                        <a:spcBef>
                          <a:spcPts val="395"/>
                        </a:spcBef>
                      </a:pPr>
                      <a:r>
                        <a:rPr lang="tr-TR" sz="1400" b="0" spc="-10" noProof="0" dirty="0">
                          <a:solidFill>
                            <a:srgbClr val="1FC0DA"/>
                          </a:solidFill>
                          <a:latin typeface="Gotham Narrow Medium"/>
                          <a:ea typeface="+mn-ea"/>
                          <a:cs typeface="Gotham Narrow Medium"/>
                        </a:rPr>
                        <a:t>Temel Katılım Ücreti</a:t>
                      </a:r>
                    </a:p>
                  </a:txBody>
                  <a:tcPr marL="0" marR="0" marB="0">
                    <a:lnR w="12700">
                      <a:solidFill>
                        <a:srgbClr val="FFFFFF"/>
                      </a:solidFill>
                      <a:prstDash val="solid"/>
                    </a:lnR>
                    <a:lnB w="6350">
                      <a:solidFill>
                        <a:srgbClr val="0E4C8C"/>
                      </a:solidFill>
                      <a:prstDash val="solid"/>
                    </a:lnB>
                    <a:solidFill>
                      <a:srgbClr val="E8EFED"/>
                    </a:solidFill>
                  </a:tcPr>
                </a:tc>
                <a:tc>
                  <a:txBody>
                    <a:bodyPr/>
                    <a:lstStyle/>
                    <a:p>
                      <a:pPr marR="11430" algn="ctr">
                        <a:lnSpc>
                          <a:spcPct val="100000"/>
                        </a:lnSpc>
                        <a:spcBef>
                          <a:spcPts val="360"/>
                        </a:spcBef>
                      </a:pPr>
                      <a:r>
                        <a:rPr sz="1400" b="0" spc="-10" dirty="0">
                          <a:solidFill>
                            <a:srgbClr val="58676C"/>
                          </a:solidFill>
                          <a:latin typeface="Gotham Narrow Light"/>
                          <a:cs typeface="Gotham Narrow Light"/>
                        </a:rPr>
                        <a:t>-0.08</a:t>
                      </a:r>
                      <a:r>
                        <a:rPr sz="1400" b="0" spc="-15" dirty="0">
                          <a:solidFill>
                            <a:srgbClr val="58676C"/>
                          </a:solidFill>
                          <a:latin typeface="Gotham Narrow Light"/>
                          <a:cs typeface="Gotham Narrow Light"/>
                        </a:rPr>
                        <a:t> </a:t>
                      </a:r>
                      <a:r>
                        <a:rPr sz="1400" b="0" dirty="0">
                          <a:solidFill>
                            <a:srgbClr val="58676C"/>
                          </a:solidFill>
                          <a:latin typeface="Gotham Narrow Light"/>
                          <a:cs typeface="Gotham Narrow Light"/>
                        </a:rPr>
                        <a:t>NOK</a:t>
                      </a:r>
                      <a:endParaRPr sz="1400">
                        <a:latin typeface="Gotham Narrow Light"/>
                        <a:cs typeface="Gotham Narrow Light"/>
                      </a:endParaRPr>
                    </a:p>
                  </a:txBody>
                  <a:tcPr marL="0" marR="0" marB="0">
                    <a:lnL w="12700">
                      <a:solidFill>
                        <a:srgbClr val="FFFFFF"/>
                      </a:solidFill>
                      <a:prstDash val="solid"/>
                    </a:lnL>
                    <a:lnR w="12700">
                      <a:solidFill>
                        <a:srgbClr val="FFFFFF"/>
                      </a:solidFill>
                      <a:prstDash val="solid"/>
                    </a:lnR>
                    <a:lnB w="6350">
                      <a:solidFill>
                        <a:srgbClr val="0E4C8C"/>
                      </a:solidFill>
                      <a:prstDash val="solid"/>
                    </a:lnB>
                    <a:solidFill>
                      <a:srgbClr val="E8EFED"/>
                    </a:solidFill>
                  </a:tcPr>
                </a:tc>
                <a:tc>
                  <a:txBody>
                    <a:bodyPr/>
                    <a:lstStyle/>
                    <a:p>
                      <a:pPr marL="287020">
                        <a:lnSpc>
                          <a:spcPct val="100000"/>
                        </a:lnSpc>
                        <a:spcBef>
                          <a:spcPts val="360"/>
                        </a:spcBef>
                      </a:pPr>
                      <a:r>
                        <a:rPr sz="1400" b="0" spc="-5" dirty="0">
                          <a:solidFill>
                            <a:srgbClr val="58676C"/>
                          </a:solidFill>
                          <a:latin typeface="Gotham Narrow Light"/>
                          <a:cs typeface="Gotham Narrow Light"/>
                        </a:rPr>
                        <a:t>0.21</a:t>
                      </a:r>
                      <a:r>
                        <a:rPr sz="1400" b="0" spc="-10" dirty="0">
                          <a:solidFill>
                            <a:srgbClr val="58676C"/>
                          </a:solidFill>
                          <a:latin typeface="Gotham Narrow Light"/>
                          <a:cs typeface="Gotham Narrow Light"/>
                        </a:rPr>
                        <a:t> </a:t>
                      </a:r>
                      <a:r>
                        <a:rPr sz="1400" b="0" dirty="0">
                          <a:solidFill>
                            <a:srgbClr val="58676C"/>
                          </a:solidFill>
                          <a:latin typeface="Gotham Narrow Light"/>
                          <a:cs typeface="Gotham Narrow Light"/>
                        </a:rPr>
                        <a:t>NOK</a:t>
                      </a:r>
                      <a:endParaRPr sz="1400">
                        <a:latin typeface="Gotham Narrow Light"/>
                        <a:cs typeface="Gotham Narrow Light"/>
                      </a:endParaRPr>
                    </a:p>
                  </a:txBody>
                  <a:tcPr marL="0" marR="0" marB="0">
                    <a:lnL w="12700">
                      <a:solidFill>
                        <a:srgbClr val="FFFFFF"/>
                      </a:solidFill>
                      <a:prstDash val="solid"/>
                    </a:lnL>
                    <a:lnR w="12700">
                      <a:solidFill>
                        <a:srgbClr val="FFFFFF"/>
                      </a:solidFill>
                      <a:prstDash val="solid"/>
                    </a:lnR>
                    <a:lnB w="6350">
                      <a:solidFill>
                        <a:srgbClr val="0E4C8C"/>
                      </a:solidFill>
                      <a:prstDash val="solid"/>
                    </a:lnB>
                    <a:solidFill>
                      <a:srgbClr val="E8EFED"/>
                    </a:solidFill>
                  </a:tcPr>
                </a:tc>
                <a:tc>
                  <a:txBody>
                    <a:bodyPr/>
                    <a:lstStyle/>
                    <a:p>
                      <a:pPr marR="272415" algn="r">
                        <a:lnSpc>
                          <a:spcPct val="100000"/>
                        </a:lnSpc>
                        <a:spcBef>
                          <a:spcPts val="360"/>
                        </a:spcBef>
                      </a:pPr>
                      <a:r>
                        <a:rPr sz="1400" b="0" spc="-20" dirty="0">
                          <a:solidFill>
                            <a:srgbClr val="58676C"/>
                          </a:solidFill>
                          <a:latin typeface="Gotham Narrow Light"/>
                          <a:cs typeface="Gotham Narrow Light"/>
                        </a:rPr>
                        <a:t>0.10</a:t>
                      </a:r>
                      <a:r>
                        <a:rPr sz="1400" b="0" spc="-90" dirty="0">
                          <a:solidFill>
                            <a:srgbClr val="58676C"/>
                          </a:solidFill>
                          <a:latin typeface="Gotham Narrow Light"/>
                          <a:cs typeface="Gotham Narrow Light"/>
                        </a:rPr>
                        <a:t> </a:t>
                      </a:r>
                      <a:r>
                        <a:rPr sz="1400" b="0" dirty="0">
                          <a:solidFill>
                            <a:srgbClr val="58676C"/>
                          </a:solidFill>
                          <a:latin typeface="Gotham Narrow Light"/>
                          <a:cs typeface="Gotham Narrow Light"/>
                        </a:rPr>
                        <a:t>NOK</a:t>
                      </a:r>
                      <a:endParaRPr sz="1400">
                        <a:latin typeface="Gotham Narrow Light"/>
                        <a:cs typeface="Gotham Narrow Light"/>
                      </a:endParaRPr>
                    </a:p>
                  </a:txBody>
                  <a:tcPr marL="0" marR="0" marB="0">
                    <a:lnL w="12700">
                      <a:solidFill>
                        <a:srgbClr val="FFFFFF"/>
                      </a:solidFill>
                      <a:prstDash val="solid"/>
                    </a:lnL>
                    <a:lnR w="12700">
                      <a:solidFill>
                        <a:srgbClr val="FFFFFF"/>
                      </a:solidFill>
                      <a:prstDash val="solid"/>
                    </a:lnR>
                    <a:lnB w="6350">
                      <a:solidFill>
                        <a:srgbClr val="0E4C8C"/>
                      </a:solidFill>
                      <a:prstDash val="solid"/>
                    </a:lnB>
                    <a:solidFill>
                      <a:srgbClr val="E8EFED"/>
                    </a:solidFill>
                  </a:tcPr>
                </a:tc>
                <a:tc>
                  <a:txBody>
                    <a:bodyPr/>
                    <a:lstStyle/>
                    <a:p>
                      <a:pPr marL="296545">
                        <a:lnSpc>
                          <a:spcPct val="100000"/>
                        </a:lnSpc>
                        <a:spcBef>
                          <a:spcPts val="360"/>
                        </a:spcBef>
                      </a:pPr>
                      <a:r>
                        <a:rPr sz="1400" b="0" spc="-20" dirty="0">
                          <a:solidFill>
                            <a:srgbClr val="58676C"/>
                          </a:solidFill>
                          <a:latin typeface="Gotham Narrow Light"/>
                          <a:cs typeface="Gotham Narrow Light"/>
                        </a:rPr>
                        <a:t>0.10</a:t>
                      </a:r>
                      <a:r>
                        <a:rPr sz="1400" b="0" spc="-10" dirty="0">
                          <a:solidFill>
                            <a:srgbClr val="58676C"/>
                          </a:solidFill>
                          <a:latin typeface="Gotham Narrow Light"/>
                          <a:cs typeface="Gotham Narrow Light"/>
                        </a:rPr>
                        <a:t> </a:t>
                      </a:r>
                      <a:r>
                        <a:rPr sz="1400" b="0" dirty="0">
                          <a:solidFill>
                            <a:srgbClr val="58676C"/>
                          </a:solidFill>
                          <a:latin typeface="Gotham Narrow Light"/>
                          <a:cs typeface="Gotham Narrow Light"/>
                        </a:rPr>
                        <a:t>NOK</a:t>
                      </a:r>
                      <a:endParaRPr sz="1400">
                        <a:latin typeface="Gotham Narrow Light"/>
                        <a:cs typeface="Gotham Narrow Light"/>
                      </a:endParaRPr>
                    </a:p>
                  </a:txBody>
                  <a:tcPr marL="0" marR="0" marB="0">
                    <a:lnL w="12700">
                      <a:solidFill>
                        <a:srgbClr val="FFFFFF"/>
                      </a:solidFill>
                      <a:prstDash val="solid"/>
                    </a:lnL>
                    <a:lnB w="6350">
                      <a:solidFill>
                        <a:srgbClr val="0E4C8C"/>
                      </a:solidFill>
                      <a:prstDash val="solid"/>
                    </a:lnB>
                    <a:solidFill>
                      <a:srgbClr val="E8EFED"/>
                    </a:solidFill>
                  </a:tcPr>
                </a:tc>
                <a:extLst>
                  <a:ext uri="{0D108BD9-81ED-4DB2-BD59-A6C34878D82A}">
                    <a16:rowId xmlns:a16="http://schemas.microsoft.com/office/drawing/2014/main" val="10001"/>
                  </a:ext>
                </a:extLst>
              </a:tr>
              <a:tr h="646301">
                <a:tc>
                  <a:txBody>
                    <a:bodyPr/>
                    <a:lstStyle/>
                    <a:p>
                      <a:pPr marL="115570" marR="234950">
                        <a:lnSpc>
                          <a:spcPts val="1300"/>
                        </a:lnSpc>
                        <a:spcBef>
                          <a:spcPts val="395"/>
                        </a:spcBef>
                      </a:pPr>
                      <a:r>
                        <a:rPr lang="tr-TR" sz="1400" b="0" spc="-10" dirty="0">
                          <a:solidFill>
                            <a:srgbClr val="1FC0DA"/>
                          </a:solidFill>
                          <a:latin typeface="Gotham Narrow Medium"/>
                          <a:cs typeface="Gotham Narrow Medium"/>
                        </a:rPr>
                        <a:t>Uluslararası Barkod Kullanılması (İthal Ürünler İçin)</a:t>
                      </a:r>
                      <a:endParaRPr sz="1400" dirty="0">
                        <a:latin typeface="Gotham Narrow Medium"/>
                        <a:cs typeface="Gotham Narrow Medium"/>
                      </a:endParaRPr>
                    </a:p>
                  </a:txBody>
                  <a:tcPr marL="0" marR="0" marT="50165" marB="0">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marL="245745">
                        <a:lnSpc>
                          <a:spcPct val="100000"/>
                        </a:lnSpc>
                        <a:spcBef>
                          <a:spcPts val="335"/>
                        </a:spcBef>
                      </a:pPr>
                      <a:r>
                        <a:rPr sz="1400" b="0" spc="-10" dirty="0">
                          <a:solidFill>
                            <a:srgbClr val="58676C"/>
                          </a:solidFill>
                          <a:latin typeface="Gotham Narrow Light"/>
                          <a:cs typeface="Gotham Narrow Light"/>
                        </a:rPr>
                        <a:t>0.06</a:t>
                      </a:r>
                      <a:r>
                        <a:rPr sz="1400" b="0" spc="-15" dirty="0">
                          <a:solidFill>
                            <a:srgbClr val="58676C"/>
                          </a:solidFill>
                          <a:latin typeface="Gotham Narrow Light"/>
                          <a:cs typeface="Gotham Narrow Light"/>
                        </a:rPr>
                        <a:t> </a:t>
                      </a:r>
                      <a:r>
                        <a:rPr sz="1400" b="0" dirty="0">
                          <a:solidFill>
                            <a:srgbClr val="58676C"/>
                          </a:solidFill>
                          <a:latin typeface="Gotham Narrow Light"/>
                          <a:cs typeface="Gotham Narrow Light"/>
                        </a:rPr>
                        <a:t>NOK</a:t>
                      </a:r>
                      <a:endParaRPr sz="1400" dirty="0">
                        <a:latin typeface="Gotham Narrow Light"/>
                        <a:cs typeface="Gotham Narrow Light"/>
                      </a:endParaRPr>
                    </a:p>
                  </a:txBody>
                  <a:tcPr marL="0" marR="0" marT="42545" marB="0">
                    <a:lnL w="12700">
                      <a:solidFill>
                        <a:srgbClr val="FFFFFF"/>
                      </a:solidFill>
                      <a:prstDash val="solid"/>
                    </a:lnL>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marL="264160">
                        <a:lnSpc>
                          <a:spcPct val="100000"/>
                        </a:lnSpc>
                        <a:spcBef>
                          <a:spcPts val="335"/>
                        </a:spcBef>
                      </a:pPr>
                      <a:r>
                        <a:rPr sz="1400" b="0" spc="-10" dirty="0">
                          <a:solidFill>
                            <a:srgbClr val="58676C"/>
                          </a:solidFill>
                          <a:latin typeface="Gotham Narrow Light"/>
                          <a:cs typeface="Gotham Narrow Light"/>
                        </a:rPr>
                        <a:t>0.06</a:t>
                      </a:r>
                      <a:r>
                        <a:rPr sz="1400" b="0" spc="-15" dirty="0">
                          <a:solidFill>
                            <a:srgbClr val="58676C"/>
                          </a:solidFill>
                          <a:latin typeface="Gotham Narrow Light"/>
                          <a:cs typeface="Gotham Narrow Light"/>
                        </a:rPr>
                        <a:t> </a:t>
                      </a:r>
                      <a:r>
                        <a:rPr sz="1400" b="0" dirty="0">
                          <a:solidFill>
                            <a:srgbClr val="58676C"/>
                          </a:solidFill>
                          <a:latin typeface="Gotham Narrow Light"/>
                          <a:cs typeface="Gotham Narrow Light"/>
                        </a:rPr>
                        <a:t>NOK</a:t>
                      </a:r>
                      <a:endParaRPr sz="1400">
                        <a:latin typeface="Gotham Narrow Light"/>
                        <a:cs typeface="Gotham Narrow Light"/>
                      </a:endParaRPr>
                    </a:p>
                  </a:txBody>
                  <a:tcPr marL="0" marR="0" marT="42545" marB="0">
                    <a:lnL w="12700">
                      <a:solidFill>
                        <a:srgbClr val="FFFFFF"/>
                      </a:solidFill>
                      <a:prstDash val="solid"/>
                    </a:lnL>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marR="252095" algn="r">
                        <a:lnSpc>
                          <a:spcPct val="100000"/>
                        </a:lnSpc>
                        <a:spcBef>
                          <a:spcPts val="434"/>
                        </a:spcBef>
                      </a:pPr>
                      <a:r>
                        <a:rPr sz="1400" b="0" spc="-10" dirty="0">
                          <a:solidFill>
                            <a:srgbClr val="58676C"/>
                          </a:solidFill>
                          <a:latin typeface="Gotham Narrow Light"/>
                          <a:cs typeface="Gotham Narrow Light"/>
                        </a:rPr>
                        <a:t>0.06</a:t>
                      </a:r>
                      <a:r>
                        <a:rPr sz="1400" b="0" spc="-100" dirty="0">
                          <a:solidFill>
                            <a:srgbClr val="58676C"/>
                          </a:solidFill>
                          <a:latin typeface="Gotham Narrow Light"/>
                          <a:cs typeface="Gotham Narrow Light"/>
                        </a:rPr>
                        <a:t> </a:t>
                      </a:r>
                      <a:r>
                        <a:rPr sz="1400" b="0" dirty="0">
                          <a:solidFill>
                            <a:srgbClr val="58676C"/>
                          </a:solidFill>
                          <a:latin typeface="Gotham Narrow Light"/>
                          <a:cs typeface="Gotham Narrow Light"/>
                        </a:rPr>
                        <a:t>NOK</a:t>
                      </a:r>
                      <a:endParaRPr sz="1400">
                        <a:latin typeface="Gotham Narrow Light"/>
                        <a:cs typeface="Gotham Narrow Light"/>
                      </a:endParaRPr>
                    </a:p>
                  </a:txBody>
                  <a:tcPr marL="0" marR="0" marT="55244" marB="0">
                    <a:lnL w="12700">
                      <a:solidFill>
                        <a:srgbClr val="FFFFFF"/>
                      </a:solidFill>
                      <a:prstDash val="solid"/>
                    </a:lnL>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marL="276225">
                        <a:lnSpc>
                          <a:spcPct val="100000"/>
                        </a:lnSpc>
                        <a:spcBef>
                          <a:spcPts val="340"/>
                        </a:spcBef>
                      </a:pPr>
                      <a:r>
                        <a:rPr sz="1400" b="0" spc="-10" dirty="0">
                          <a:solidFill>
                            <a:srgbClr val="58676C"/>
                          </a:solidFill>
                          <a:latin typeface="Gotham Narrow Light"/>
                          <a:cs typeface="Gotham Narrow Light"/>
                        </a:rPr>
                        <a:t>0.06</a:t>
                      </a:r>
                      <a:r>
                        <a:rPr sz="1400" b="0" spc="-15" dirty="0">
                          <a:solidFill>
                            <a:srgbClr val="58676C"/>
                          </a:solidFill>
                          <a:latin typeface="Gotham Narrow Light"/>
                          <a:cs typeface="Gotham Narrow Light"/>
                        </a:rPr>
                        <a:t> </a:t>
                      </a:r>
                      <a:r>
                        <a:rPr sz="1400" b="0" dirty="0">
                          <a:solidFill>
                            <a:srgbClr val="58676C"/>
                          </a:solidFill>
                          <a:latin typeface="Gotham Narrow Light"/>
                          <a:cs typeface="Gotham Narrow Light"/>
                        </a:rPr>
                        <a:t>NOK</a:t>
                      </a:r>
                      <a:endParaRPr sz="1400">
                        <a:latin typeface="Gotham Narrow Light"/>
                        <a:cs typeface="Gotham Narrow Light"/>
                      </a:endParaRPr>
                    </a:p>
                  </a:txBody>
                  <a:tcPr marL="0" marR="0" marT="43180" marB="0">
                    <a:lnL w="12700">
                      <a:solidFill>
                        <a:srgbClr val="FFFFFF"/>
                      </a:solidFill>
                      <a:prstDash val="solid"/>
                    </a:lnL>
                    <a:lnT w="6350">
                      <a:solidFill>
                        <a:srgbClr val="0E4C8C"/>
                      </a:solidFill>
                      <a:prstDash val="solid"/>
                    </a:lnT>
                    <a:lnB w="6350">
                      <a:solidFill>
                        <a:srgbClr val="0E4C8C"/>
                      </a:solidFill>
                      <a:prstDash val="solid"/>
                    </a:lnB>
                    <a:solidFill>
                      <a:srgbClr val="E8EFED"/>
                    </a:solidFill>
                  </a:tcPr>
                </a:tc>
                <a:extLst>
                  <a:ext uri="{0D108BD9-81ED-4DB2-BD59-A6C34878D82A}">
                    <a16:rowId xmlns:a16="http://schemas.microsoft.com/office/drawing/2014/main" val="10002"/>
                  </a:ext>
                </a:extLst>
              </a:tr>
              <a:tr h="599719">
                <a:tc>
                  <a:txBody>
                    <a:bodyPr/>
                    <a:lstStyle/>
                    <a:p>
                      <a:pPr marL="115570" marR="413384">
                        <a:lnSpc>
                          <a:spcPts val="1300"/>
                        </a:lnSpc>
                        <a:spcBef>
                          <a:spcPts val="525"/>
                        </a:spcBef>
                      </a:pPr>
                      <a:r>
                        <a:rPr lang="tr-TR" sz="1400" b="0" spc="-5" dirty="0">
                          <a:solidFill>
                            <a:srgbClr val="1FC0DA"/>
                          </a:solidFill>
                          <a:latin typeface="Gotham Narrow Medium"/>
                          <a:cs typeface="Gotham Narrow Medium"/>
                        </a:rPr>
                        <a:t>Açık Mavi Ambalaj Kullanıldığında Ek Ücret</a:t>
                      </a:r>
                      <a:endParaRPr sz="1400" dirty="0">
                        <a:latin typeface="Gotham Narrow Medium"/>
                        <a:cs typeface="Gotham Narrow Medium"/>
                      </a:endParaRPr>
                    </a:p>
                  </a:txBody>
                  <a:tcPr marL="0" marR="0" marT="66675" marB="0">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marR="253365" algn="r">
                        <a:lnSpc>
                          <a:spcPct val="100000"/>
                        </a:lnSpc>
                        <a:spcBef>
                          <a:spcPts val="570"/>
                        </a:spcBef>
                      </a:pPr>
                      <a:r>
                        <a:rPr sz="1400" b="0" spc="-10" dirty="0">
                          <a:solidFill>
                            <a:srgbClr val="58676C"/>
                          </a:solidFill>
                          <a:latin typeface="Gotham Narrow Light"/>
                          <a:cs typeface="Gotham Narrow Light"/>
                        </a:rPr>
                        <a:t>0.08</a:t>
                      </a:r>
                      <a:r>
                        <a:rPr sz="1400" b="0" spc="-100" dirty="0">
                          <a:solidFill>
                            <a:srgbClr val="58676C"/>
                          </a:solidFill>
                          <a:latin typeface="Gotham Narrow Light"/>
                          <a:cs typeface="Gotham Narrow Light"/>
                        </a:rPr>
                        <a:t> </a:t>
                      </a:r>
                      <a:r>
                        <a:rPr sz="1400" b="0" dirty="0">
                          <a:solidFill>
                            <a:srgbClr val="58676C"/>
                          </a:solidFill>
                          <a:latin typeface="Gotham Narrow Light"/>
                          <a:cs typeface="Gotham Narrow Light"/>
                        </a:rPr>
                        <a:t>NOK</a:t>
                      </a:r>
                      <a:endParaRPr sz="1400">
                        <a:latin typeface="Gotham Narrow Light"/>
                        <a:cs typeface="Gotham Narrow Light"/>
                      </a:endParaRPr>
                    </a:p>
                  </a:txBody>
                  <a:tcPr marL="0" marR="0" marT="72390" marB="0">
                    <a:lnL w="12700">
                      <a:solidFill>
                        <a:srgbClr val="FFFFFF"/>
                      </a:solidFill>
                      <a:prstDash val="solid"/>
                    </a:lnL>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marL="277495">
                        <a:lnSpc>
                          <a:spcPct val="100000"/>
                        </a:lnSpc>
                        <a:spcBef>
                          <a:spcPts val="470"/>
                        </a:spcBef>
                      </a:pPr>
                      <a:r>
                        <a:rPr sz="1400" b="0" spc="-10" dirty="0">
                          <a:solidFill>
                            <a:srgbClr val="58676C"/>
                          </a:solidFill>
                          <a:latin typeface="Gotham Narrow Light"/>
                          <a:cs typeface="Gotham Narrow Light"/>
                        </a:rPr>
                        <a:t>0.08</a:t>
                      </a:r>
                      <a:r>
                        <a:rPr sz="1400" b="0" spc="-15" dirty="0">
                          <a:solidFill>
                            <a:srgbClr val="58676C"/>
                          </a:solidFill>
                          <a:latin typeface="Gotham Narrow Light"/>
                          <a:cs typeface="Gotham Narrow Light"/>
                        </a:rPr>
                        <a:t> </a:t>
                      </a:r>
                      <a:r>
                        <a:rPr sz="1400" b="0" dirty="0">
                          <a:solidFill>
                            <a:srgbClr val="58676C"/>
                          </a:solidFill>
                          <a:latin typeface="Gotham Narrow Light"/>
                          <a:cs typeface="Gotham Narrow Light"/>
                        </a:rPr>
                        <a:t>NOK</a:t>
                      </a:r>
                      <a:endParaRPr sz="1400">
                        <a:latin typeface="Gotham Narrow Light"/>
                        <a:cs typeface="Gotham Narrow Light"/>
                      </a:endParaRPr>
                    </a:p>
                  </a:txBody>
                  <a:tcPr marL="0" marR="0" marT="59690" marB="0">
                    <a:lnL w="12700">
                      <a:solidFill>
                        <a:srgbClr val="FFFFFF"/>
                      </a:solidFill>
                      <a:prstDash val="solid"/>
                    </a:lnL>
                    <a:lnT w="6350">
                      <a:solidFill>
                        <a:srgbClr val="0E4C8C"/>
                      </a:solidFill>
                      <a:prstDash val="solid"/>
                    </a:lnT>
                    <a:lnB w="6350">
                      <a:solidFill>
                        <a:srgbClr val="0E4C8C"/>
                      </a:solidFill>
                      <a:prstDash val="solid"/>
                    </a:lnB>
                    <a:solidFill>
                      <a:srgbClr val="E8EFED"/>
                    </a:solidFill>
                  </a:tcPr>
                </a:tc>
                <a:extLst>
                  <a:ext uri="{0D108BD9-81ED-4DB2-BD59-A6C34878D82A}">
                    <a16:rowId xmlns:a16="http://schemas.microsoft.com/office/drawing/2014/main" val="10003"/>
                  </a:ext>
                </a:extLst>
              </a:tr>
              <a:tr h="680500">
                <a:tc>
                  <a:txBody>
                    <a:bodyPr/>
                    <a:lstStyle/>
                    <a:p>
                      <a:pPr marL="115570" marR="413384">
                        <a:lnSpc>
                          <a:spcPts val="1300"/>
                        </a:lnSpc>
                        <a:spcBef>
                          <a:spcPts val="525"/>
                        </a:spcBef>
                      </a:pPr>
                      <a:r>
                        <a:rPr lang="tr-TR" sz="1400" b="0" spc="-5" noProof="0" dirty="0">
                          <a:solidFill>
                            <a:srgbClr val="1FC0DA"/>
                          </a:solidFill>
                          <a:latin typeface="Gotham Narrow Medium"/>
                          <a:ea typeface="+mn-ea"/>
                          <a:cs typeface="Gotham Narrow Medium"/>
                        </a:rPr>
                        <a:t>Renkli ve %75 veya Daha Fazla Kaplanmış Ambalaj İçin Ek Ücret</a:t>
                      </a:r>
                    </a:p>
                  </a:txBody>
                  <a:tcPr marL="0" marR="0" marT="66675" marB="0">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marR="278130" algn="r">
                        <a:lnSpc>
                          <a:spcPct val="100000"/>
                        </a:lnSpc>
                        <a:spcBef>
                          <a:spcPts val="370"/>
                        </a:spcBef>
                      </a:pPr>
                      <a:r>
                        <a:rPr sz="1400" b="0" spc="-20" dirty="0">
                          <a:solidFill>
                            <a:srgbClr val="58676C"/>
                          </a:solidFill>
                          <a:latin typeface="Gotham Narrow Light"/>
                          <a:cs typeface="Gotham Narrow Light"/>
                        </a:rPr>
                        <a:t>0.15</a:t>
                      </a:r>
                      <a:r>
                        <a:rPr sz="1400" b="0" spc="-90" dirty="0">
                          <a:solidFill>
                            <a:srgbClr val="58676C"/>
                          </a:solidFill>
                          <a:latin typeface="Gotham Narrow Light"/>
                          <a:cs typeface="Gotham Narrow Light"/>
                        </a:rPr>
                        <a:t> </a:t>
                      </a:r>
                      <a:r>
                        <a:rPr sz="1400" b="0" dirty="0">
                          <a:solidFill>
                            <a:srgbClr val="58676C"/>
                          </a:solidFill>
                          <a:latin typeface="Gotham Narrow Light"/>
                          <a:cs typeface="Gotham Narrow Light"/>
                        </a:rPr>
                        <a:t>NOK</a:t>
                      </a:r>
                      <a:endParaRPr sz="1400">
                        <a:latin typeface="Gotham Narrow Light"/>
                        <a:cs typeface="Gotham Narrow Light"/>
                      </a:endParaRPr>
                    </a:p>
                  </a:txBody>
                  <a:tcPr marL="0" marR="0" marT="46990" marB="0">
                    <a:lnL w="12700">
                      <a:solidFill>
                        <a:srgbClr val="FFFFFF"/>
                      </a:solidFill>
                      <a:prstDash val="solid"/>
                    </a:lnL>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marL="302260">
                        <a:lnSpc>
                          <a:spcPct val="100000"/>
                        </a:lnSpc>
                        <a:spcBef>
                          <a:spcPts val="470"/>
                        </a:spcBef>
                      </a:pPr>
                      <a:r>
                        <a:rPr sz="1400" b="0" spc="-20" dirty="0">
                          <a:solidFill>
                            <a:srgbClr val="58676C"/>
                          </a:solidFill>
                          <a:latin typeface="Gotham Narrow Light"/>
                          <a:cs typeface="Gotham Narrow Light"/>
                        </a:rPr>
                        <a:t>0.15</a:t>
                      </a:r>
                      <a:r>
                        <a:rPr sz="1400" b="0" spc="-10" dirty="0">
                          <a:solidFill>
                            <a:srgbClr val="58676C"/>
                          </a:solidFill>
                          <a:latin typeface="Gotham Narrow Light"/>
                          <a:cs typeface="Gotham Narrow Light"/>
                        </a:rPr>
                        <a:t> </a:t>
                      </a:r>
                      <a:r>
                        <a:rPr sz="1400" b="0" dirty="0">
                          <a:solidFill>
                            <a:srgbClr val="58676C"/>
                          </a:solidFill>
                          <a:latin typeface="Gotham Narrow Light"/>
                          <a:cs typeface="Gotham Narrow Light"/>
                        </a:rPr>
                        <a:t>NOK</a:t>
                      </a:r>
                      <a:endParaRPr sz="1400" dirty="0">
                        <a:latin typeface="Gotham Narrow Light"/>
                        <a:cs typeface="Gotham Narrow Light"/>
                      </a:endParaRPr>
                    </a:p>
                  </a:txBody>
                  <a:tcPr marL="0" marR="0" marT="59690" marB="0">
                    <a:lnL w="12700">
                      <a:solidFill>
                        <a:srgbClr val="FFFFFF"/>
                      </a:solidFill>
                      <a:prstDash val="solid"/>
                    </a:lnL>
                    <a:lnT w="6350">
                      <a:solidFill>
                        <a:srgbClr val="0E4C8C"/>
                      </a:solidFill>
                      <a:prstDash val="solid"/>
                    </a:lnT>
                    <a:lnB w="6350">
                      <a:solidFill>
                        <a:srgbClr val="0E4C8C"/>
                      </a:solidFill>
                      <a:prstDash val="solid"/>
                    </a:lnB>
                    <a:solidFill>
                      <a:srgbClr val="E8EFED"/>
                    </a:solidFill>
                  </a:tcPr>
                </a:tc>
                <a:extLst>
                  <a:ext uri="{0D108BD9-81ED-4DB2-BD59-A6C34878D82A}">
                    <a16:rowId xmlns:a16="http://schemas.microsoft.com/office/drawing/2014/main" val="10004"/>
                  </a:ext>
                </a:extLst>
              </a:tr>
              <a:tr h="759645">
                <a:tc>
                  <a:txBody>
                    <a:bodyPr/>
                    <a:lstStyle/>
                    <a:p>
                      <a:pPr marL="115570" marR="413384">
                        <a:lnSpc>
                          <a:spcPts val="1300"/>
                        </a:lnSpc>
                        <a:spcBef>
                          <a:spcPts val="525"/>
                        </a:spcBef>
                      </a:pPr>
                      <a:r>
                        <a:rPr lang="tr-TR" sz="1400" b="0" spc="-5" noProof="0" dirty="0">
                          <a:solidFill>
                            <a:srgbClr val="1FC0DA"/>
                          </a:solidFill>
                          <a:latin typeface="Gotham Narrow Medium"/>
                          <a:ea typeface="+mn-ea"/>
                          <a:cs typeface="Gotham Narrow Medium"/>
                        </a:rPr>
                        <a:t>Etiket veya Kılıf %75 veya Daha Fazla Ambalajı Kaplıyorsa Ek Ücret</a:t>
                      </a:r>
                    </a:p>
                  </a:txBody>
                  <a:tcPr marL="0" marR="0" marT="51435" marB="0">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marL="249554">
                        <a:lnSpc>
                          <a:spcPct val="100000"/>
                        </a:lnSpc>
                        <a:spcBef>
                          <a:spcPts val="340"/>
                        </a:spcBef>
                      </a:pPr>
                      <a:r>
                        <a:rPr sz="1400" b="0" spc="-15" dirty="0">
                          <a:solidFill>
                            <a:srgbClr val="58676C"/>
                          </a:solidFill>
                          <a:latin typeface="Gotham Narrow Light"/>
                          <a:cs typeface="Gotham Narrow Light"/>
                        </a:rPr>
                        <a:t>0.03 </a:t>
                      </a:r>
                      <a:r>
                        <a:rPr sz="1400" b="0" dirty="0">
                          <a:solidFill>
                            <a:srgbClr val="58676C"/>
                          </a:solidFill>
                          <a:latin typeface="Gotham Narrow Light"/>
                          <a:cs typeface="Gotham Narrow Light"/>
                        </a:rPr>
                        <a:t>NOK</a:t>
                      </a:r>
                      <a:endParaRPr sz="1400">
                        <a:latin typeface="Gotham Narrow Light"/>
                        <a:cs typeface="Gotham Narrow Light"/>
                      </a:endParaRPr>
                    </a:p>
                  </a:txBody>
                  <a:tcPr marL="0" marR="0" marT="43180" marB="0">
                    <a:lnL w="12700">
                      <a:solidFill>
                        <a:srgbClr val="FFFFFF"/>
                      </a:solidFill>
                      <a:prstDash val="solid"/>
                    </a:lnL>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marL="267335">
                        <a:lnSpc>
                          <a:spcPct val="100000"/>
                        </a:lnSpc>
                        <a:spcBef>
                          <a:spcPts val="445"/>
                        </a:spcBef>
                      </a:pPr>
                      <a:r>
                        <a:rPr sz="1400" b="0" spc="-15" dirty="0">
                          <a:solidFill>
                            <a:srgbClr val="58676C"/>
                          </a:solidFill>
                          <a:latin typeface="Gotham Narrow Light"/>
                          <a:cs typeface="Gotham Narrow Light"/>
                        </a:rPr>
                        <a:t>0.03 </a:t>
                      </a:r>
                      <a:r>
                        <a:rPr sz="1400" b="0" dirty="0">
                          <a:solidFill>
                            <a:srgbClr val="58676C"/>
                          </a:solidFill>
                          <a:latin typeface="Gotham Narrow Light"/>
                          <a:cs typeface="Gotham Narrow Light"/>
                        </a:rPr>
                        <a:t>NOK</a:t>
                      </a:r>
                      <a:endParaRPr sz="1400" dirty="0">
                        <a:latin typeface="Gotham Narrow Light"/>
                        <a:cs typeface="Gotham Narrow Light"/>
                      </a:endParaRPr>
                    </a:p>
                  </a:txBody>
                  <a:tcPr marL="0" marR="0" marT="56515" marB="0">
                    <a:lnL w="12700">
                      <a:solidFill>
                        <a:srgbClr val="FFFFFF"/>
                      </a:solidFill>
                      <a:prstDash val="solid"/>
                    </a:lnL>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a:lnSpc>
                          <a:spcPct val="100000"/>
                        </a:lnSpc>
                      </a:pPr>
                      <a:endParaRPr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6350">
                      <a:solidFill>
                        <a:srgbClr val="0E4C8C"/>
                      </a:solidFill>
                      <a:prstDash val="solid"/>
                    </a:lnT>
                    <a:lnB w="6350">
                      <a:solidFill>
                        <a:srgbClr val="0E4C8C"/>
                      </a:solidFill>
                      <a:prstDash val="solid"/>
                    </a:lnB>
                    <a:solidFill>
                      <a:srgbClr val="E8EFED"/>
                    </a:solidFill>
                  </a:tcPr>
                </a:tc>
                <a:tc>
                  <a:txBody>
                    <a:bodyPr/>
                    <a:lstStyle/>
                    <a:p>
                      <a:pPr>
                        <a:lnSpc>
                          <a:spcPct val="100000"/>
                        </a:lnSpc>
                      </a:pPr>
                      <a:endParaRPr sz="1400" dirty="0">
                        <a:latin typeface="Times New Roman"/>
                        <a:cs typeface="Times New Roman"/>
                      </a:endParaRPr>
                    </a:p>
                  </a:txBody>
                  <a:tcPr marL="0" marR="0" marT="0" marB="0">
                    <a:lnL w="12700">
                      <a:solidFill>
                        <a:srgbClr val="FFFFFF"/>
                      </a:solidFill>
                      <a:prstDash val="solid"/>
                    </a:lnL>
                    <a:lnT w="6350">
                      <a:solidFill>
                        <a:srgbClr val="0E4C8C"/>
                      </a:solidFill>
                      <a:prstDash val="solid"/>
                    </a:lnT>
                    <a:lnB w="6350">
                      <a:solidFill>
                        <a:srgbClr val="0E4C8C"/>
                      </a:solidFill>
                      <a:prstDash val="solid"/>
                    </a:lnB>
                    <a:solidFill>
                      <a:srgbClr val="E8EFED"/>
                    </a:solidFill>
                  </a:tcPr>
                </a:tc>
                <a:extLst>
                  <a:ext uri="{0D108BD9-81ED-4DB2-BD59-A6C34878D82A}">
                    <a16:rowId xmlns:a16="http://schemas.microsoft.com/office/drawing/2014/main" val="10005"/>
                  </a:ext>
                </a:extLst>
              </a:tr>
            </a:tbl>
          </a:graphicData>
        </a:graphic>
      </p:graphicFrame>
      <p:sp>
        <p:nvSpPr>
          <p:cNvPr id="10" name="object 6">
            <a:extLst>
              <a:ext uri="{FF2B5EF4-FFF2-40B4-BE49-F238E27FC236}">
                <a16:creationId xmlns:a16="http://schemas.microsoft.com/office/drawing/2014/main" id="{877B9389-9056-4EFE-BEB5-4AA05A2ED09E}"/>
              </a:ext>
            </a:extLst>
          </p:cNvPr>
          <p:cNvSpPr txBox="1"/>
          <p:nvPr/>
        </p:nvSpPr>
        <p:spPr>
          <a:xfrm>
            <a:off x="4263559" y="5759046"/>
            <a:ext cx="1613134" cy="135935"/>
          </a:xfrm>
          <a:prstGeom prst="rect">
            <a:avLst/>
          </a:prstGeom>
        </p:spPr>
        <p:txBody>
          <a:bodyPr vert="horz" wrap="square" lIns="0" tIns="12700" rIns="0" bIns="0" rtlCol="0">
            <a:spAutoFit/>
          </a:bodyPr>
          <a:lstStyle/>
          <a:p>
            <a:pPr marL="12700">
              <a:lnSpc>
                <a:spcPct val="100000"/>
              </a:lnSpc>
              <a:spcBef>
                <a:spcPts val="100"/>
              </a:spcBef>
            </a:pPr>
            <a:r>
              <a:rPr sz="800" b="0" dirty="0">
                <a:solidFill>
                  <a:srgbClr val="004B8D"/>
                </a:solidFill>
                <a:latin typeface="Gotham Narrow Light"/>
                <a:cs typeface="Gotham Narrow Light"/>
              </a:rPr>
              <a:t>1 NOK = </a:t>
            </a:r>
            <a:r>
              <a:rPr sz="800" b="0" spc="-5" dirty="0">
                <a:solidFill>
                  <a:srgbClr val="004B8D"/>
                </a:solidFill>
                <a:latin typeface="Gotham Narrow Light"/>
                <a:cs typeface="Gotham Narrow Light"/>
              </a:rPr>
              <a:t>€0.096 </a:t>
            </a:r>
            <a:r>
              <a:rPr sz="800" b="0" dirty="0">
                <a:solidFill>
                  <a:srgbClr val="004B8D"/>
                </a:solidFill>
                <a:latin typeface="Gotham Narrow Light"/>
                <a:cs typeface="Gotham Narrow Light"/>
              </a:rPr>
              <a:t>/</a:t>
            </a:r>
            <a:r>
              <a:rPr sz="800" b="0" spc="-70" dirty="0">
                <a:solidFill>
                  <a:srgbClr val="004B8D"/>
                </a:solidFill>
                <a:latin typeface="Gotham Narrow Light"/>
                <a:cs typeface="Gotham Narrow Light"/>
              </a:rPr>
              <a:t> </a:t>
            </a:r>
            <a:r>
              <a:rPr sz="800" b="0" spc="-10" dirty="0">
                <a:solidFill>
                  <a:srgbClr val="004B8D"/>
                </a:solidFill>
                <a:latin typeface="Gotham Narrow Light"/>
                <a:cs typeface="Gotham Narrow Light"/>
              </a:rPr>
              <a:t>US$0.12</a:t>
            </a:r>
            <a:endParaRPr sz="800" dirty="0">
              <a:latin typeface="Gotham Narrow Light"/>
              <a:cs typeface="Gotham Narrow Light"/>
            </a:endParaRPr>
          </a:p>
        </p:txBody>
      </p:sp>
    </p:spTree>
    <p:extLst>
      <p:ext uri="{BB962C8B-B14F-4D97-AF65-F5344CB8AC3E}">
        <p14:creationId xmlns:p14="http://schemas.microsoft.com/office/powerpoint/2010/main" val="2422202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F26E5221-4670-4C15-932F-8E275F0C2EC5}"/>
              </a:ext>
            </a:extLst>
          </p:cNvPr>
          <p:cNvSpPr>
            <a:spLocks noGrp="1"/>
          </p:cNvSpPr>
          <p:nvPr>
            <p:ph type="sldNum" sz="quarter" idx="12"/>
          </p:nvPr>
        </p:nvSpPr>
        <p:spPr>
          <a:xfrm>
            <a:off x="11729419" y="6491689"/>
            <a:ext cx="480000" cy="128216"/>
          </a:xfrm>
        </p:spPr>
        <p:txBody>
          <a:bodyPr/>
          <a:lstStyle/>
          <a:p>
            <a:fld id="{E9949913-A76F-43DF-AC4E-B61A33296CE7}" type="slidenum">
              <a:rPr lang="nb-NO" smtClean="0"/>
              <a:t>16</a:t>
            </a:fld>
            <a:endParaRPr lang="nb-NO"/>
          </a:p>
        </p:txBody>
      </p:sp>
      <p:sp>
        <p:nvSpPr>
          <p:cNvPr id="5" name="Title 2">
            <a:extLst>
              <a:ext uri="{FF2B5EF4-FFF2-40B4-BE49-F238E27FC236}">
                <a16:creationId xmlns:a16="http://schemas.microsoft.com/office/drawing/2014/main" id="{15C37769-B692-47BF-A1BF-87ABD3A4152D}"/>
              </a:ext>
            </a:extLst>
          </p:cNvPr>
          <p:cNvSpPr>
            <a:spLocks noGrp="1"/>
          </p:cNvSpPr>
          <p:nvPr>
            <p:ph type="title"/>
          </p:nvPr>
        </p:nvSpPr>
        <p:spPr>
          <a:xfrm rot="10800000" flipV="1">
            <a:off x="471191" y="688894"/>
            <a:ext cx="6096000" cy="4308872"/>
          </a:xfrm>
        </p:spPr>
        <p:txBody>
          <a:bodyPr>
            <a:normAutofit/>
          </a:bodyPr>
          <a:lstStyle/>
          <a:p>
            <a:br>
              <a:rPr lang="tr-TR" sz="2800" b="1" dirty="0">
                <a:solidFill>
                  <a:schemeClr val="accent1">
                    <a:lumMod val="75000"/>
                  </a:schemeClr>
                </a:solidFill>
                <a:latin typeface="+mn-lt"/>
              </a:rPr>
            </a:br>
            <a:r>
              <a:rPr lang="tr-TR" sz="2800" b="1" dirty="0">
                <a:solidFill>
                  <a:schemeClr val="accent1">
                    <a:lumMod val="75000"/>
                  </a:schemeClr>
                </a:solidFill>
                <a:latin typeface="+mn-lt"/>
              </a:rPr>
              <a:t>İade Edilmeyen Ambalajlara Ait Depozitoların ve Malzeme Gelirlerinin Sistem İçinde Kullanılması</a:t>
            </a:r>
            <a:endParaRPr lang="nb-NO" sz="2800" b="1" dirty="0">
              <a:solidFill>
                <a:schemeClr val="accent1">
                  <a:lumMod val="75000"/>
                </a:schemeClr>
              </a:solidFill>
              <a:latin typeface="+mn-lt"/>
            </a:endParaRPr>
          </a:p>
        </p:txBody>
      </p:sp>
      <p:pic>
        <p:nvPicPr>
          <p:cNvPr id="6" name="Picture 12">
            <a:extLst>
              <a:ext uri="{FF2B5EF4-FFF2-40B4-BE49-F238E27FC236}">
                <a16:creationId xmlns:a16="http://schemas.microsoft.com/office/drawing/2014/main" id="{4E973AF1-413A-4A89-AC2B-5764E0FEB30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85670" y="277637"/>
            <a:ext cx="1101592" cy="1180278"/>
          </a:xfrm>
          <a:prstGeom prst="rect">
            <a:avLst/>
          </a:prstGeom>
        </p:spPr>
      </p:pic>
      <p:sp>
        <p:nvSpPr>
          <p:cNvPr id="7" name="TextBox 3">
            <a:extLst>
              <a:ext uri="{FF2B5EF4-FFF2-40B4-BE49-F238E27FC236}">
                <a16:creationId xmlns:a16="http://schemas.microsoft.com/office/drawing/2014/main" id="{1EDE84A2-5509-494A-990D-4A79DC693B74}"/>
              </a:ext>
            </a:extLst>
          </p:cNvPr>
          <p:cNvSpPr txBox="1"/>
          <p:nvPr/>
        </p:nvSpPr>
        <p:spPr>
          <a:xfrm>
            <a:off x="551903" y="196183"/>
            <a:ext cx="648072" cy="411257"/>
          </a:xfrm>
          <a:prstGeom prst="rect">
            <a:avLst/>
          </a:prstGeom>
          <a:noFill/>
        </p:spPr>
        <p:txBody>
          <a:bodyPr wrap="square" lIns="36000" tIns="36000" rIns="36000" bIns="36000" rtlCol="0">
            <a:spAutoFit/>
          </a:bodyPr>
          <a:lstStyle/>
          <a:p>
            <a:r>
              <a:rPr lang="en-US" sz="2200" b="1" dirty="0">
                <a:solidFill>
                  <a:schemeClr val="accent3"/>
                </a:solidFill>
              </a:rPr>
              <a:t>#8</a:t>
            </a:r>
          </a:p>
        </p:txBody>
      </p:sp>
      <p:sp>
        <p:nvSpPr>
          <p:cNvPr id="10" name="Rectangle 30">
            <a:extLst>
              <a:ext uri="{FF2B5EF4-FFF2-40B4-BE49-F238E27FC236}">
                <a16:creationId xmlns:a16="http://schemas.microsoft.com/office/drawing/2014/main" id="{B1F349E2-AF20-41EF-B699-14C0C51FF8AE}"/>
              </a:ext>
            </a:extLst>
          </p:cNvPr>
          <p:cNvSpPr/>
          <p:nvPr/>
        </p:nvSpPr>
        <p:spPr>
          <a:xfrm>
            <a:off x="0" y="6237312"/>
            <a:ext cx="12192000" cy="620688"/>
          </a:xfrm>
          <a:prstGeom prst="rect">
            <a:avLst/>
          </a:prstGeom>
          <a:solidFill>
            <a:srgbClr val="E8EFED"/>
          </a:solidFill>
          <a:ln>
            <a:solidFill>
              <a:srgbClr val="E8EFED"/>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a:solidFill>
                <a:schemeClr val="bg1"/>
              </a:solidFill>
            </a:endParaRPr>
          </a:p>
        </p:txBody>
      </p:sp>
      <p:pic>
        <p:nvPicPr>
          <p:cNvPr id="9" name="Picture 8">
            <a:extLst>
              <a:ext uri="{FF2B5EF4-FFF2-40B4-BE49-F238E27FC236}">
                <a16:creationId xmlns:a16="http://schemas.microsoft.com/office/drawing/2014/main" id="{12F8C779-FA1E-4F7A-90DB-620C9DE51A39}"/>
              </a:ext>
            </a:extLst>
          </p:cNvPr>
          <p:cNvPicPr>
            <a:picLocks noChangeAspect="1"/>
          </p:cNvPicPr>
          <p:nvPr/>
        </p:nvPicPr>
        <p:blipFill>
          <a:blip r:embed="rId3"/>
          <a:stretch>
            <a:fillRect/>
          </a:stretch>
        </p:blipFill>
        <p:spPr>
          <a:xfrm>
            <a:off x="6475541" y="114729"/>
            <a:ext cx="5595981" cy="6505176"/>
          </a:xfrm>
          <a:prstGeom prst="rect">
            <a:avLst/>
          </a:prstGeom>
        </p:spPr>
      </p:pic>
    </p:spTree>
    <p:extLst>
      <p:ext uri="{BB962C8B-B14F-4D97-AF65-F5344CB8AC3E}">
        <p14:creationId xmlns:p14="http://schemas.microsoft.com/office/powerpoint/2010/main" val="1606178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A2E837D2-2059-4FCD-8C40-20C60B5DB7E0}"/>
              </a:ext>
            </a:extLst>
          </p:cNvPr>
          <p:cNvSpPr>
            <a:spLocks noGrp="1"/>
          </p:cNvSpPr>
          <p:nvPr>
            <p:ph type="sldNum" sz="quarter" idx="12"/>
          </p:nvPr>
        </p:nvSpPr>
        <p:spPr>
          <a:xfrm>
            <a:off x="11586544" y="6618716"/>
            <a:ext cx="480000" cy="1282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49913-A76F-43DF-AC4E-B61A33296CE7}" type="slidenum">
              <a:rPr kumimoji="0" lang="nb-NO" sz="800" b="0" i="0" u="none" strike="noStrike" kern="1200" cap="none" spc="0" normalizeH="0" baseline="0" noProof="0" smtClean="0">
                <a:ln>
                  <a:noFill/>
                </a:ln>
                <a:solidFill>
                  <a:srgbClr val="E8EFED">
                    <a:lumMod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800" b="0" i="0" u="none" strike="noStrike" kern="1200" cap="none" spc="0" normalizeH="0" baseline="0" noProof="0">
              <a:ln>
                <a:noFill/>
              </a:ln>
              <a:solidFill>
                <a:srgbClr val="E8EFED">
                  <a:lumMod val="50000"/>
                </a:srgbClr>
              </a:solidFill>
              <a:effectLst/>
              <a:uLnTx/>
              <a:uFillTx/>
              <a:latin typeface="Calibri"/>
              <a:ea typeface="+mn-ea"/>
              <a:cs typeface="+mn-cs"/>
            </a:endParaRPr>
          </a:p>
        </p:txBody>
      </p:sp>
      <p:sp>
        <p:nvSpPr>
          <p:cNvPr id="5" name="Rectangle: Rounded Corners 34">
            <a:extLst>
              <a:ext uri="{FF2B5EF4-FFF2-40B4-BE49-F238E27FC236}">
                <a16:creationId xmlns:a16="http://schemas.microsoft.com/office/drawing/2014/main" id="{B3CA938D-C3DD-4B87-8DEE-E9EA122308C3}"/>
              </a:ext>
            </a:extLst>
          </p:cNvPr>
          <p:cNvSpPr/>
          <p:nvPr/>
        </p:nvSpPr>
        <p:spPr>
          <a:xfrm>
            <a:off x="551384" y="1731464"/>
            <a:ext cx="5404788" cy="834601"/>
          </a:xfrm>
          <a:prstGeom prst="roundRect">
            <a:avLst>
              <a:gd name="adj" fmla="val 49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600"/>
              </a:spcBef>
              <a:spcAft>
                <a:spcPts val="1200"/>
              </a:spcAft>
              <a:defRPr/>
            </a:pPr>
            <a:r>
              <a:rPr lang="tr-TR" b="1" dirty="0">
                <a:solidFill>
                  <a:srgbClr val="000000"/>
                </a:solidFill>
              </a:rPr>
              <a:t>DİS için önemli gelir kaynağını artırır ve sabitleştirir: malzeme değerini</a:t>
            </a:r>
            <a:endParaRPr kumimoji="0" lang="tr-TR" b="1" i="0" u="none" strike="noStrike" kern="1200" cap="none" spc="0" normalizeH="0" baseline="0" dirty="0">
              <a:ln>
                <a:noFill/>
              </a:ln>
              <a:solidFill>
                <a:srgbClr val="000000"/>
              </a:solidFill>
              <a:effectLst/>
              <a:uLnTx/>
              <a:uFillTx/>
              <a:latin typeface="Calibri"/>
              <a:ea typeface="+mn-ea"/>
              <a:cs typeface="+mn-cs"/>
            </a:endParaRPr>
          </a:p>
        </p:txBody>
      </p:sp>
      <p:sp>
        <p:nvSpPr>
          <p:cNvPr id="6" name="Rectangle: Rounded Corners 36">
            <a:extLst>
              <a:ext uri="{FF2B5EF4-FFF2-40B4-BE49-F238E27FC236}">
                <a16:creationId xmlns:a16="http://schemas.microsoft.com/office/drawing/2014/main" id="{50DE613B-9259-495F-8EF1-66CA89AB5615}"/>
              </a:ext>
            </a:extLst>
          </p:cNvPr>
          <p:cNvSpPr/>
          <p:nvPr/>
        </p:nvSpPr>
        <p:spPr>
          <a:xfrm>
            <a:off x="6168010" y="1731464"/>
            <a:ext cx="5620810" cy="834601"/>
          </a:xfrm>
          <a:prstGeom prst="roundRect">
            <a:avLst>
              <a:gd name="adj" fmla="val 49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600"/>
              </a:spcBef>
              <a:spcAft>
                <a:spcPts val="1200"/>
              </a:spcAft>
              <a:defRPr/>
            </a:pPr>
            <a:r>
              <a:rPr kumimoji="0" lang="tr-TR" b="1" i="0" u="none" strike="noStrike" kern="1200" cap="none" spc="0" normalizeH="0" baseline="0" noProof="0" dirty="0">
                <a:ln>
                  <a:noFill/>
                </a:ln>
                <a:solidFill>
                  <a:srgbClr val="000000"/>
                </a:solidFill>
                <a:effectLst/>
                <a:uLnTx/>
                <a:uFillTx/>
                <a:latin typeface="Calibri"/>
                <a:ea typeface="+mn-ea"/>
                <a:cs typeface="+mn-cs"/>
              </a:rPr>
              <a:t>... b</a:t>
            </a:r>
            <a:r>
              <a:rPr lang="tr-TR" b="1" dirty="0">
                <a:solidFill>
                  <a:srgbClr val="000000"/>
                </a:solidFill>
              </a:rPr>
              <a:t>u da artan ikincil hammadde kullanım oranlarını teşvik ederek markaların geri dönüştürülmüş içerik taahhütlerini karşılamalarına yardımcı olur. </a:t>
            </a:r>
            <a:endParaRPr kumimoji="0" lang="tr-TR" b="1"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EBA503D9-453D-4A23-8DD6-4F6AA056A511}"/>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551386" y="2700017"/>
            <a:ext cx="5404788" cy="374908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28E7108B-9086-4B2A-91DE-92A7B1B10A40}"/>
              </a:ext>
            </a:extLst>
          </p:cNvPr>
          <p:cNvSpPr txBox="1">
            <a:spLocks/>
          </p:cNvSpPr>
          <p:nvPr/>
        </p:nvSpPr>
        <p:spPr>
          <a:xfrm>
            <a:off x="1053923" y="334978"/>
            <a:ext cx="10700511" cy="861774"/>
          </a:xfrm>
          <a:prstGeom prst="rect">
            <a:avLst/>
          </a:prstGeom>
        </p:spPr>
        <p:txBody>
          <a:bodyPr vert="horz" lIns="0" tIns="0" rIns="0" bIns="0" rtlCol="0" anchor="t" anchorCtr="0">
            <a:spAutoFit/>
          </a:bodyPr>
          <a:lstStyle>
            <a:lvl1pPr algn="ctr" defTabSz="914400" rtl="0" eaLnBrk="1" latinLnBrk="0" hangingPunct="1">
              <a:lnSpc>
                <a:spcPct val="100000"/>
              </a:lnSpc>
              <a:spcBef>
                <a:spcPct val="0"/>
              </a:spcBef>
              <a:buNone/>
              <a:defRPr lang="nb-NO" sz="4000" b="0" i="0" kern="1200" cap="none" baseline="0" dirty="0" smtClean="0">
                <a:solidFill>
                  <a:schemeClr val="tx1"/>
                </a:solidFill>
                <a:latin typeface="Calibri Light" panose="020F0302020204030204" pitchFamily="34" charset="0"/>
                <a:ea typeface="+mj-ea"/>
                <a:cs typeface="Calibri Light" panose="020F0302020204030204" pitchFamily="34" charset="0"/>
                <a:sym typeface="Calibri Bold" charset="0"/>
              </a:defRPr>
            </a:lvl1pPr>
          </a:lstStyle>
          <a:p>
            <a:r>
              <a:rPr lang="tr-TR" sz="2800" b="1" dirty="0">
                <a:solidFill>
                  <a:schemeClr val="accent1">
                    <a:lumMod val="75000"/>
                  </a:schemeClr>
                </a:solidFill>
                <a:latin typeface="+mn-lt"/>
              </a:rPr>
              <a:t>Geri Dönüştürülmüş Hammadde İçerme Oranı </a:t>
            </a:r>
            <a:br>
              <a:rPr lang="nb-NO" sz="2800" b="1" dirty="0">
                <a:solidFill>
                  <a:schemeClr val="accent1">
                    <a:lumMod val="75000"/>
                  </a:schemeClr>
                </a:solidFill>
                <a:latin typeface="+mn-lt"/>
              </a:rPr>
            </a:br>
            <a:endParaRPr lang="nb-NO" sz="2800" b="1" dirty="0">
              <a:solidFill>
                <a:schemeClr val="accent1">
                  <a:lumMod val="75000"/>
                </a:schemeClr>
              </a:solidFill>
              <a:latin typeface="+mn-lt"/>
            </a:endParaRPr>
          </a:p>
        </p:txBody>
      </p:sp>
      <p:sp>
        <p:nvSpPr>
          <p:cNvPr id="9" name="Title 2">
            <a:extLst>
              <a:ext uri="{FF2B5EF4-FFF2-40B4-BE49-F238E27FC236}">
                <a16:creationId xmlns:a16="http://schemas.microsoft.com/office/drawing/2014/main" id="{AAB84540-981C-4859-8858-119136B7B258}"/>
              </a:ext>
            </a:extLst>
          </p:cNvPr>
          <p:cNvSpPr txBox="1">
            <a:spLocks/>
          </p:cNvSpPr>
          <p:nvPr/>
        </p:nvSpPr>
        <p:spPr>
          <a:xfrm>
            <a:off x="673736" y="1043026"/>
            <a:ext cx="10844528" cy="369332"/>
          </a:xfrm>
          <a:prstGeom prst="rect">
            <a:avLst/>
          </a:prstGeom>
        </p:spPr>
        <p:txBody>
          <a:bodyPr vert="horz" wrap="square" lIns="0" tIns="0" rIns="0" bIns="0" rtlCol="0" anchor="t" anchorCtr="0">
            <a:spAutoFit/>
          </a:bodyPr>
          <a:lstStyle>
            <a:lvl1pPr algn="ctr" defTabSz="914400" rtl="0" eaLnBrk="1" latinLnBrk="0" hangingPunct="1">
              <a:lnSpc>
                <a:spcPct val="100000"/>
              </a:lnSpc>
              <a:spcBef>
                <a:spcPct val="0"/>
              </a:spcBef>
              <a:buNone/>
              <a:defRPr lang="nb-NO" sz="4000" b="0" i="0" kern="1200" cap="none" baseline="0" dirty="0" smtClean="0">
                <a:solidFill>
                  <a:schemeClr val="tx1"/>
                </a:solidFill>
                <a:latin typeface="Calibri Light" panose="020F0302020204030204" pitchFamily="34" charset="0"/>
                <a:ea typeface="+mj-ea"/>
                <a:cs typeface="Calibri Light" panose="020F0302020204030204" pitchFamily="34" charset="0"/>
                <a:sym typeface="Calibri Bold" charset="0"/>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400" b="1" i="0" u="sng" strike="noStrike" kern="1200" cap="none" spc="0" normalizeH="0" baseline="0" dirty="0">
                <a:ln>
                  <a:noFill/>
                </a:ln>
                <a:effectLst/>
                <a:uLnTx/>
                <a:uFillTx/>
                <a:latin typeface="Calibri" panose="020F0502020204030204" pitchFamily="34" charset="0"/>
                <a:cs typeface="Calibri" panose="020F0502020204030204" pitchFamily="34" charset="0"/>
                <a:sym typeface="Calibri Bold" charset="0"/>
              </a:rPr>
              <a:t>Ne gibi faydalar sağlıyor?</a:t>
            </a:r>
          </a:p>
        </p:txBody>
      </p:sp>
      <p:pic>
        <p:nvPicPr>
          <p:cNvPr id="10" name="Picture 9">
            <a:extLst>
              <a:ext uri="{FF2B5EF4-FFF2-40B4-BE49-F238E27FC236}">
                <a16:creationId xmlns:a16="http://schemas.microsoft.com/office/drawing/2014/main" id="{8E369C00-0DF5-443F-A225-1D71D9BE236D}"/>
              </a:ext>
            </a:extLst>
          </p:cNvPr>
          <p:cNvPicPr>
            <a:picLocks noChangeAspect="1"/>
          </p:cNvPicPr>
          <p:nvPr/>
        </p:nvPicPr>
        <p:blipFill>
          <a:blip r:embed="rId3"/>
          <a:stretch>
            <a:fillRect/>
          </a:stretch>
        </p:blipFill>
        <p:spPr>
          <a:xfrm>
            <a:off x="326913" y="357462"/>
            <a:ext cx="1080315" cy="1054896"/>
          </a:xfrm>
          <a:prstGeom prst="rect">
            <a:avLst/>
          </a:prstGeom>
        </p:spPr>
      </p:pic>
      <p:sp>
        <p:nvSpPr>
          <p:cNvPr id="11" name="TextBox 10">
            <a:extLst>
              <a:ext uri="{FF2B5EF4-FFF2-40B4-BE49-F238E27FC236}">
                <a16:creationId xmlns:a16="http://schemas.microsoft.com/office/drawing/2014/main" id="{816662EF-99FC-492A-9009-132B3D9737EF}"/>
              </a:ext>
            </a:extLst>
          </p:cNvPr>
          <p:cNvSpPr txBox="1"/>
          <p:nvPr/>
        </p:nvSpPr>
        <p:spPr>
          <a:xfrm>
            <a:off x="695400" y="216391"/>
            <a:ext cx="648072" cy="411257"/>
          </a:xfrm>
          <a:prstGeom prst="rect">
            <a:avLst/>
          </a:prstGeom>
          <a:noFill/>
        </p:spPr>
        <p:txBody>
          <a:bodyPr wrap="square" lIns="36000" tIns="36000" rIns="36000" bIns="36000" rtlCol="0">
            <a:spAutoFit/>
          </a:bodyPr>
          <a:lstStyle/>
          <a:p>
            <a:r>
              <a:rPr lang="en-US" sz="2200" b="1" dirty="0">
                <a:solidFill>
                  <a:schemeClr val="accent3"/>
                </a:solidFill>
              </a:rPr>
              <a:t>#9</a:t>
            </a:r>
          </a:p>
        </p:txBody>
      </p:sp>
      <p:sp>
        <p:nvSpPr>
          <p:cNvPr id="12" name="TextBox 11">
            <a:extLst>
              <a:ext uri="{FF2B5EF4-FFF2-40B4-BE49-F238E27FC236}">
                <a16:creationId xmlns:a16="http://schemas.microsoft.com/office/drawing/2014/main" id="{C3C63704-A841-4A5D-8702-1C4E1E6B87E3}"/>
              </a:ext>
            </a:extLst>
          </p:cNvPr>
          <p:cNvSpPr txBox="1"/>
          <p:nvPr/>
        </p:nvSpPr>
        <p:spPr>
          <a:xfrm>
            <a:off x="6744072" y="6597352"/>
            <a:ext cx="4608512" cy="195814"/>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000000"/>
                </a:solidFill>
                <a:effectLst/>
                <a:uLnTx/>
                <a:uFillTx/>
                <a:latin typeface="Calibri"/>
                <a:ea typeface="+mn-ea"/>
                <a:cs typeface="+mn-cs"/>
              </a:rPr>
              <a:t>NAPCOR 2020.</a:t>
            </a:r>
          </a:p>
        </p:txBody>
      </p:sp>
      <p:pic>
        <p:nvPicPr>
          <p:cNvPr id="13" name="Resim 12">
            <a:extLst>
              <a:ext uri="{FF2B5EF4-FFF2-40B4-BE49-F238E27FC236}">
                <a16:creationId xmlns:a16="http://schemas.microsoft.com/office/drawing/2014/main" id="{28D39B64-4D05-45EF-9E33-D63A0712A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012" y="2667128"/>
            <a:ext cx="5620808" cy="3781969"/>
          </a:xfrm>
          <a:prstGeom prst="rect">
            <a:avLst/>
          </a:prstGeom>
        </p:spPr>
      </p:pic>
    </p:spTree>
    <p:extLst>
      <p:ext uri="{BB962C8B-B14F-4D97-AF65-F5344CB8AC3E}">
        <p14:creationId xmlns:p14="http://schemas.microsoft.com/office/powerpoint/2010/main" val="774155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7" descr="A close up of a person&#10;&#10;Description automatically generated">
            <a:extLst>
              <a:ext uri="{FF2B5EF4-FFF2-40B4-BE49-F238E27FC236}">
                <a16:creationId xmlns:a16="http://schemas.microsoft.com/office/drawing/2014/main" id="{05B658DB-57AD-4D64-83F9-A1D7797BE15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05456" y="1916835"/>
            <a:ext cx="4290740" cy="4383600"/>
          </a:xfrm>
          <a:prstGeom prst="rect">
            <a:avLst/>
          </a:prstGeom>
        </p:spPr>
      </p:pic>
      <p:sp>
        <p:nvSpPr>
          <p:cNvPr id="5" name="Slide Number Placeholder 1">
            <a:extLst>
              <a:ext uri="{FF2B5EF4-FFF2-40B4-BE49-F238E27FC236}">
                <a16:creationId xmlns:a16="http://schemas.microsoft.com/office/drawing/2014/main" id="{9D590AB1-FE54-4C22-BCE3-D525C04C238E}"/>
              </a:ext>
            </a:extLst>
          </p:cNvPr>
          <p:cNvSpPr>
            <a:spLocks noGrp="1"/>
          </p:cNvSpPr>
          <p:nvPr>
            <p:ph type="sldNum" sz="quarter" idx="12"/>
          </p:nvPr>
        </p:nvSpPr>
        <p:spPr>
          <a:xfrm>
            <a:off x="11586544" y="6618716"/>
            <a:ext cx="480000" cy="1282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49913-A76F-43DF-AC4E-B61A33296CE7}" type="slidenum">
              <a:rPr kumimoji="0" lang="nb-NO" sz="800" b="0" i="0" u="none" strike="noStrike" kern="1200" cap="none" spc="0" normalizeH="0" baseline="0" noProof="0" smtClean="0">
                <a:ln>
                  <a:noFill/>
                </a:ln>
                <a:solidFill>
                  <a:srgbClr val="E8EFED">
                    <a:lumMod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800" b="0" i="0" u="none" strike="noStrike" kern="1200" cap="none" spc="0" normalizeH="0" baseline="0" noProof="0">
              <a:ln>
                <a:noFill/>
              </a:ln>
              <a:solidFill>
                <a:srgbClr val="E8EFED">
                  <a:lumMod val="50000"/>
                </a:srgbClr>
              </a:solidFill>
              <a:effectLst/>
              <a:uLnTx/>
              <a:uFillTx/>
              <a:latin typeface="Calibri"/>
              <a:ea typeface="+mn-ea"/>
              <a:cs typeface="+mn-cs"/>
            </a:endParaRPr>
          </a:p>
        </p:txBody>
      </p:sp>
      <p:sp>
        <p:nvSpPr>
          <p:cNvPr id="6" name="Title 2">
            <a:extLst>
              <a:ext uri="{FF2B5EF4-FFF2-40B4-BE49-F238E27FC236}">
                <a16:creationId xmlns:a16="http://schemas.microsoft.com/office/drawing/2014/main" id="{75F10782-3FAC-4145-A1A8-09FD23ED571D}"/>
              </a:ext>
            </a:extLst>
          </p:cNvPr>
          <p:cNvSpPr>
            <a:spLocks noGrp="1"/>
          </p:cNvSpPr>
          <p:nvPr>
            <p:ph type="title"/>
          </p:nvPr>
        </p:nvSpPr>
        <p:spPr>
          <a:xfrm>
            <a:off x="5002764" y="1969095"/>
            <a:ext cx="6547393" cy="307777"/>
          </a:xfrm>
        </p:spPr>
        <p:txBody>
          <a:bodyPr>
            <a:normAutofit fontScale="90000"/>
          </a:bodyPr>
          <a:lstStyle/>
          <a:p>
            <a:r>
              <a:rPr lang="tr-TR" sz="2000">
                <a:latin typeface="Calibri"/>
                <a:ea typeface="+mn-ea"/>
              </a:rPr>
              <a:t>Görevler </a:t>
            </a:r>
            <a:r>
              <a:rPr lang="tr-TR" sz="2000" dirty="0">
                <a:latin typeface="Calibri"/>
                <a:ea typeface="+mn-ea"/>
              </a:rPr>
              <a:t>ve Sorumluluklar</a:t>
            </a:r>
          </a:p>
        </p:txBody>
      </p:sp>
      <p:sp>
        <p:nvSpPr>
          <p:cNvPr id="7" name="Rectangle 9">
            <a:extLst>
              <a:ext uri="{FF2B5EF4-FFF2-40B4-BE49-F238E27FC236}">
                <a16:creationId xmlns:a16="http://schemas.microsoft.com/office/drawing/2014/main" id="{606DC1FB-011A-481F-9432-0998D37866A1}"/>
              </a:ext>
            </a:extLst>
          </p:cNvPr>
          <p:cNvSpPr/>
          <p:nvPr/>
        </p:nvSpPr>
        <p:spPr>
          <a:xfrm>
            <a:off x="5002764" y="3356992"/>
            <a:ext cx="2664296" cy="82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Rectangle 10">
            <a:extLst>
              <a:ext uri="{FF2B5EF4-FFF2-40B4-BE49-F238E27FC236}">
                <a16:creationId xmlns:a16="http://schemas.microsoft.com/office/drawing/2014/main" id="{41D6150E-6F0C-4E00-BD04-76541940E1A5}"/>
              </a:ext>
            </a:extLst>
          </p:cNvPr>
          <p:cNvSpPr/>
          <p:nvPr/>
        </p:nvSpPr>
        <p:spPr>
          <a:xfrm>
            <a:off x="5002764" y="2426127"/>
            <a:ext cx="2664296" cy="827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Rectangle 11">
            <a:extLst>
              <a:ext uri="{FF2B5EF4-FFF2-40B4-BE49-F238E27FC236}">
                <a16:creationId xmlns:a16="http://schemas.microsoft.com/office/drawing/2014/main" id="{20790461-31F9-43A8-9792-A37F7B2B831B}"/>
              </a:ext>
            </a:extLst>
          </p:cNvPr>
          <p:cNvSpPr/>
          <p:nvPr/>
        </p:nvSpPr>
        <p:spPr>
          <a:xfrm>
            <a:off x="5002764" y="4293097"/>
            <a:ext cx="2664296" cy="200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0" name="Straight Connector 12">
            <a:extLst>
              <a:ext uri="{FF2B5EF4-FFF2-40B4-BE49-F238E27FC236}">
                <a16:creationId xmlns:a16="http://schemas.microsoft.com/office/drawing/2014/main" id="{1277893F-F237-4A38-978A-E6B403478B87}"/>
              </a:ext>
            </a:extLst>
          </p:cNvPr>
          <p:cNvCxnSpPr>
            <a:cxnSpLocks/>
          </p:cNvCxnSpPr>
          <p:nvPr/>
        </p:nvCxnSpPr>
        <p:spPr>
          <a:xfrm flipH="1">
            <a:off x="7720818" y="4293096"/>
            <a:ext cx="385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3">
            <a:extLst>
              <a:ext uri="{FF2B5EF4-FFF2-40B4-BE49-F238E27FC236}">
                <a16:creationId xmlns:a16="http://schemas.microsoft.com/office/drawing/2014/main" id="{183D7C32-7C53-4134-ACE0-F4262AF556FA}"/>
              </a:ext>
            </a:extLst>
          </p:cNvPr>
          <p:cNvCxnSpPr>
            <a:cxnSpLocks/>
          </p:cNvCxnSpPr>
          <p:nvPr/>
        </p:nvCxnSpPr>
        <p:spPr>
          <a:xfrm flipH="1">
            <a:off x="7734544" y="6371419"/>
            <a:ext cx="385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4">
            <a:extLst>
              <a:ext uri="{FF2B5EF4-FFF2-40B4-BE49-F238E27FC236}">
                <a16:creationId xmlns:a16="http://schemas.microsoft.com/office/drawing/2014/main" id="{C58627CA-E194-4506-A5FD-0FEAA90B2554}"/>
              </a:ext>
            </a:extLst>
          </p:cNvPr>
          <p:cNvCxnSpPr>
            <a:cxnSpLocks/>
          </p:cNvCxnSpPr>
          <p:nvPr/>
        </p:nvCxnSpPr>
        <p:spPr>
          <a:xfrm flipH="1">
            <a:off x="7734544" y="3356992"/>
            <a:ext cx="385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5">
            <a:extLst>
              <a:ext uri="{FF2B5EF4-FFF2-40B4-BE49-F238E27FC236}">
                <a16:creationId xmlns:a16="http://schemas.microsoft.com/office/drawing/2014/main" id="{ACBE1A10-8BF3-438D-9D28-9B9B896EC80B}"/>
              </a:ext>
            </a:extLst>
          </p:cNvPr>
          <p:cNvCxnSpPr>
            <a:cxnSpLocks/>
          </p:cNvCxnSpPr>
          <p:nvPr/>
        </p:nvCxnSpPr>
        <p:spPr>
          <a:xfrm flipH="1">
            <a:off x="7698157" y="4149080"/>
            <a:ext cx="385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6">
            <a:extLst>
              <a:ext uri="{FF2B5EF4-FFF2-40B4-BE49-F238E27FC236}">
                <a16:creationId xmlns:a16="http://schemas.microsoft.com/office/drawing/2014/main" id="{F0049A18-068E-4B55-8976-4B6A59E562D4}"/>
              </a:ext>
            </a:extLst>
          </p:cNvPr>
          <p:cNvCxnSpPr>
            <a:cxnSpLocks/>
          </p:cNvCxnSpPr>
          <p:nvPr/>
        </p:nvCxnSpPr>
        <p:spPr>
          <a:xfrm flipH="1">
            <a:off x="7734544" y="2420888"/>
            <a:ext cx="385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7">
            <a:extLst>
              <a:ext uri="{FF2B5EF4-FFF2-40B4-BE49-F238E27FC236}">
                <a16:creationId xmlns:a16="http://schemas.microsoft.com/office/drawing/2014/main" id="{4DBC8160-A1AD-415A-B599-8667E35200C5}"/>
              </a:ext>
            </a:extLst>
          </p:cNvPr>
          <p:cNvCxnSpPr>
            <a:cxnSpLocks/>
          </p:cNvCxnSpPr>
          <p:nvPr/>
        </p:nvCxnSpPr>
        <p:spPr>
          <a:xfrm flipH="1">
            <a:off x="7734544" y="3212976"/>
            <a:ext cx="385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24">
            <a:extLst>
              <a:ext uri="{FF2B5EF4-FFF2-40B4-BE49-F238E27FC236}">
                <a16:creationId xmlns:a16="http://schemas.microsoft.com/office/drawing/2014/main" id="{0B7D4FE1-CEB7-4162-820C-E9760ECD7176}"/>
              </a:ext>
            </a:extLst>
          </p:cNvPr>
          <p:cNvSpPr/>
          <p:nvPr/>
        </p:nvSpPr>
        <p:spPr>
          <a:xfrm>
            <a:off x="5086066" y="3419708"/>
            <a:ext cx="2526141" cy="369332"/>
          </a:xfrm>
          <a:prstGeom prst="rect">
            <a:avLst/>
          </a:prstGeom>
        </p:spPr>
        <p:txBody>
          <a:bodyPr wrap="none">
            <a:spAutoFit/>
          </a:bodyPr>
          <a:lstStyle/>
          <a:p>
            <a:pPr lvl="0">
              <a:defRPr/>
            </a:pPr>
            <a:r>
              <a:rPr lang="tr-TR" b="1" dirty="0">
                <a:cs typeface="Calibri Light" panose="020F0302020204030204" pitchFamily="34" charset="0"/>
              </a:rPr>
              <a:t>DİS Sahibi ve finansmanı</a:t>
            </a:r>
            <a:endParaRPr kumimoji="0" lang="tr-TR" sz="1800" b="1" i="0" u="none" strike="noStrike" kern="1200" cap="none" spc="0" normalizeH="0" baseline="0" dirty="0">
              <a:ln>
                <a:noFill/>
              </a:ln>
              <a:effectLst/>
              <a:uLnTx/>
              <a:uFillTx/>
              <a:latin typeface="Calibri"/>
              <a:ea typeface="+mn-ea"/>
              <a:cs typeface="Calibri Light" panose="020F0302020204030204" pitchFamily="34" charset="0"/>
            </a:endParaRPr>
          </a:p>
        </p:txBody>
      </p:sp>
      <p:sp>
        <p:nvSpPr>
          <p:cNvPr id="17" name="Rectangle 25">
            <a:extLst>
              <a:ext uri="{FF2B5EF4-FFF2-40B4-BE49-F238E27FC236}">
                <a16:creationId xmlns:a16="http://schemas.microsoft.com/office/drawing/2014/main" id="{E7986262-8C52-4EB5-A605-6DF9E1DECCD0}"/>
              </a:ext>
            </a:extLst>
          </p:cNvPr>
          <p:cNvSpPr/>
          <p:nvPr/>
        </p:nvSpPr>
        <p:spPr>
          <a:xfrm>
            <a:off x="5086066" y="2555612"/>
            <a:ext cx="8840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dirty="0">
                <a:ln>
                  <a:noFill/>
                </a:ln>
                <a:effectLst/>
                <a:uLnTx/>
                <a:uFillTx/>
                <a:latin typeface="Calibri"/>
                <a:ea typeface="+mn-ea"/>
                <a:cs typeface="Calibri Light" panose="020F0302020204030204" pitchFamily="34" charset="0"/>
              </a:rPr>
              <a:t>Misyon</a:t>
            </a:r>
          </a:p>
        </p:txBody>
      </p:sp>
      <p:sp>
        <p:nvSpPr>
          <p:cNvPr id="18" name="Rectangle 26">
            <a:extLst>
              <a:ext uri="{FF2B5EF4-FFF2-40B4-BE49-F238E27FC236}">
                <a16:creationId xmlns:a16="http://schemas.microsoft.com/office/drawing/2014/main" id="{63B6A246-1795-4146-BFDD-E58A04D3EC48}"/>
              </a:ext>
            </a:extLst>
          </p:cNvPr>
          <p:cNvSpPr/>
          <p:nvPr/>
        </p:nvSpPr>
        <p:spPr>
          <a:xfrm>
            <a:off x="5085395" y="4869160"/>
            <a:ext cx="2282997" cy="646331"/>
          </a:xfrm>
          <a:prstGeom prst="rect">
            <a:avLst/>
          </a:prstGeom>
        </p:spPr>
        <p:txBody>
          <a:bodyPr wrap="none">
            <a:spAutoFit/>
          </a:bodyPr>
          <a:lstStyle/>
          <a:p>
            <a:pPr lvl="0">
              <a:defRPr/>
            </a:pPr>
            <a:r>
              <a:rPr lang="tr-TR" b="1" dirty="0">
                <a:cs typeface="Calibri Light" panose="020F0302020204030204" pitchFamily="34" charset="0"/>
              </a:rPr>
              <a:t>Sorumluluklar şunları </a:t>
            </a:r>
          </a:p>
          <a:p>
            <a:pPr lvl="0">
              <a:defRPr/>
            </a:pPr>
            <a:r>
              <a:rPr lang="tr-TR" b="1" dirty="0">
                <a:cs typeface="Calibri Light" panose="020F0302020204030204" pitchFamily="34" charset="0"/>
              </a:rPr>
              <a:t>kapsayabilir:</a:t>
            </a:r>
            <a:endParaRPr kumimoji="0" lang="tr-TR" sz="1800" b="1" i="0" u="none" strike="noStrike" kern="1200" cap="none" spc="0" normalizeH="0" baseline="0" dirty="0">
              <a:ln>
                <a:noFill/>
              </a:ln>
              <a:effectLst/>
              <a:uLnTx/>
              <a:uFillTx/>
              <a:latin typeface="Calibri"/>
              <a:ea typeface="+mn-ea"/>
              <a:cs typeface="Calibri Light" panose="020F0302020204030204" pitchFamily="34" charset="0"/>
            </a:endParaRPr>
          </a:p>
        </p:txBody>
      </p:sp>
      <p:sp>
        <p:nvSpPr>
          <p:cNvPr id="19" name="Rectangle 27">
            <a:extLst>
              <a:ext uri="{FF2B5EF4-FFF2-40B4-BE49-F238E27FC236}">
                <a16:creationId xmlns:a16="http://schemas.microsoft.com/office/drawing/2014/main" id="{26D864B6-B3AF-4D92-925A-C11FA6F5ED33}"/>
              </a:ext>
            </a:extLst>
          </p:cNvPr>
          <p:cNvSpPr/>
          <p:nvPr/>
        </p:nvSpPr>
        <p:spPr>
          <a:xfrm>
            <a:off x="7846386" y="2556193"/>
            <a:ext cx="3807641" cy="584775"/>
          </a:xfrm>
          <a:prstGeom prst="rect">
            <a:avLst/>
          </a:prstGeom>
        </p:spPr>
        <p:txBody>
          <a:bodyPr wrap="square">
            <a:spAutoFit/>
          </a:bodyPr>
          <a:lstStyle/>
          <a:p>
            <a:pPr marL="285750" lvl="0" indent="-285750">
              <a:buFont typeface="Arial" panose="020B0604020202020204" pitchFamily="34" charset="0"/>
              <a:buChar char="•"/>
              <a:defRPr/>
            </a:pPr>
            <a:r>
              <a:rPr lang="tr-TR" sz="1600" dirty="0">
                <a:cs typeface="Calibri Light" panose="020F0302020204030204" pitchFamily="34" charset="0"/>
              </a:rPr>
              <a:t>Tüm hedefleri, paydaşlar için mümkün olan en düşük maliyetle gerçekleştirmek</a:t>
            </a:r>
          </a:p>
        </p:txBody>
      </p:sp>
      <p:sp>
        <p:nvSpPr>
          <p:cNvPr id="20" name="Rectangle 28">
            <a:extLst>
              <a:ext uri="{FF2B5EF4-FFF2-40B4-BE49-F238E27FC236}">
                <a16:creationId xmlns:a16="http://schemas.microsoft.com/office/drawing/2014/main" id="{B473CB7A-3BC5-4EDF-B6FD-E3D2BC10EEB4}"/>
              </a:ext>
            </a:extLst>
          </p:cNvPr>
          <p:cNvSpPr/>
          <p:nvPr/>
        </p:nvSpPr>
        <p:spPr>
          <a:xfrm>
            <a:off x="7846387" y="3522494"/>
            <a:ext cx="3434189" cy="338554"/>
          </a:xfrm>
          <a:prstGeom prst="rect">
            <a:avLst/>
          </a:prstGeom>
        </p:spPr>
        <p:txBody>
          <a:bodyPr wrap="square">
            <a:spAutoFit/>
          </a:bodyPr>
          <a:lstStyle/>
          <a:p>
            <a:pPr marL="285750" lvl="0" indent="-285750">
              <a:buFont typeface="Arial" panose="020B0604020202020204" pitchFamily="34" charset="0"/>
              <a:buChar char="•"/>
              <a:defRPr/>
            </a:pPr>
            <a:r>
              <a:rPr lang="tr-TR" sz="1600" dirty="0">
                <a:cs typeface="Calibri Light" panose="020F0302020204030204" pitchFamily="34" charset="0"/>
              </a:rPr>
              <a:t>İçecek üreticileri ve perakendecileri</a:t>
            </a:r>
          </a:p>
        </p:txBody>
      </p:sp>
      <p:sp>
        <p:nvSpPr>
          <p:cNvPr id="21" name="Rectangle 29">
            <a:extLst>
              <a:ext uri="{FF2B5EF4-FFF2-40B4-BE49-F238E27FC236}">
                <a16:creationId xmlns:a16="http://schemas.microsoft.com/office/drawing/2014/main" id="{B3011EBD-8865-4DBC-84B9-EDC5F64F52D8}"/>
              </a:ext>
            </a:extLst>
          </p:cNvPr>
          <p:cNvSpPr/>
          <p:nvPr/>
        </p:nvSpPr>
        <p:spPr>
          <a:xfrm>
            <a:off x="7824206" y="4329915"/>
            <a:ext cx="3852000" cy="2031325"/>
          </a:xfrm>
          <a:prstGeom prst="rect">
            <a:avLst/>
          </a:prstGeom>
        </p:spPr>
        <p:txBody>
          <a:bodyPr wrap="square">
            <a:spAutoFit/>
          </a:bodyPr>
          <a:lstStyle/>
          <a:p>
            <a:pPr marL="285750" lvl="0" indent="-285750">
              <a:buFont typeface="Arial" panose="020B0604020202020204" pitchFamily="34" charset="0"/>
              <a:buChar char="•"/>
              <a:defRPr/>
            </a:pPr>
            <a:r>
              <a:rPr lang="tr-TR" sz="1400" dirty="0">
                <a:cs typeface="Calibri Light" panose="020F0302020204030204" pitchFamily="34" charset="0"/>
              </a:rPr>
              <a:t>Depozito sistemi katılım bedeli ve hizmet bedellerinin hesaplanması</a:t>
            </a:r>
          </a:p>
          <a:p>
            <a:pPr marL="285750" lvl="0" indent="-285750">
              <a:buFont typeface="Arial" panose="020B0604020202020204" pitchFamily="34" charset="0"/>
              <a:buChar char="•"/>
              <a:defRPr/>
            </a:pPr>
            <a:r>
              <a:rPr lang="tr-TR" sz="1400" dirty="0">
                <a:cs typeface="Calibri Light" panose="020F0302020204030204" pitchFamily="34" charset="0"/>
              </a:rPr>
              <a:t>Ürün kaydı</a:t>
            </a:r>
          </a:p>
          <a:p>
            <a:pPr marL="285750" lvl="0" indent="-285750">
              <a:buFont typeface="Arial" panose="020B0604020202020204" pitchFamily="34" charset="0"/>
              <a:buChar char="•"/>
              <a:defRPr/>
            </a:pPr>
            <a:r>
              <a:rPr lang="tr-TR" sz="1400" dirty="0">
                <a:cs typeface="Calibri Light" panose="020F0302020204030204" pitchFamily="34" charset="0"/>
              </a:rPr>
              <a:t>Usulsüzlük yönetimi</a:t>
            </a:r>
          </a:p>
          <a:p>
            <a:pPr marL="285750" lvl="0" indent="-285750">
              <a:buFont typeface="Arial" panose="020B0604020202020204" pitchFamily="34" charset="0"/>
              <a:buChar char="•"/>
              <a:defRPr/>
            </a:pPr>
            <a:r>
              <a:rPr lang="tr-TR" sz="1400" dirty="0">
                <a:cs typeface="Calibri Light" panose="020F0302020204030204" pitchFamily="34" charset="0"/>
              </a:rPr>
              <a:t>Raporlama ve toplumun bilgilendirilmesi</a:t>
            </a:r>
          </a:p>
          <a:p>
            <a:pPr marL="285750" lvl="0" indent="-285750">
              <a:buFont typeface="Arial" panose="020B0604020202020204" pitchFamily="34" charset="0"/>
              <a:buChar char="•"/>
              <a:defRPr/>
            </a:pPr>
            <a:r>
              <a:rPr lang="tr-TR" sz="1400" dirty="0">
                <a:cs typeface="Calibri Light" panose="020F0302020204030204" pitchFamily="34" charset="0"/>
              </a:rPr>
              <a:t>Depozito sistem muhasebesi</a:t>
            </a:r>
          </a:p>
          <a:p>
            <a:pPr marL="285750" lvl="0" indent="-285750">
              <a:buFont typeface="Arial" panose="020B0604020202020204" pitchFamily="34" charset="0"/>
              <a:buChar char="•"/>
              <a:defRPr/>
            </a:pPr>
            <a:r>
              <a:rPr lang="tr-TR" sz="1400" dirty="0">
                <a:cs typeface="Calibri Light" panose="020F0302020204030204" pitchFamily="34" charset="0"/>
              </a:rPr>
              <a:t>Veri yönetimi</a:t>
            </a:r>
          </a:p>
          <a:p>
            <a:pPr marL="285750" lvl="0" indent="-285750">
              <a:buFont typeface="Arial" panose="020B0604020202020204" pitchFamily="34" charset="0"/>
              <a:buChar char="•"/>
              <a:defRPr/>
            </a:pPr>
            <a:r>
              <a:rPr lang="tr-TR" sz="1400" dirty="0">
                <a:cs typeface="Calibri Light" panose="020F0302020204030204" pitchFamily="34" charset="0"/>
              </a:rPr>
              <a:t>Malzeme satışları / malzemeye göre pay dağıtımı</a:t>
            </a:r>
            <a:endParaRPr lang="tr-TR" sz="1400" dirty="0">
              <a:latin typeface="Calibri"/>
              <a:cs typeface="Calibri Light" panose="020F0302020204030204" pitchFamily="34" charset="0"/>
            </a:endParaRPr>
          </a:p>
        </p:txBody>
      </p:sp>
      <p:pic>
        <p:nvPicPr>
          <p:cNvPr id="22" name="Picture 18">
            <a:extLst>
              <a:ext uri="{FF2B5EF4-FFF2-40B4-BE49-F238E27FC236}">
                <a16:creationId xmlns:a16="http://schemas.microsoft.com/office/drawing/2014/main" id="{EBC84190-C338-4483-92A1-9C14814C1CEB}"/>
              </a:ext>
            </a:extLst>
          </p:cNvPr>
          <p:cNvPicPr>
            <a:picLocks noChangeAspect="1"/>
          </p:cNvPicPr>
          <p:nvPr/>
        </p:nvPicPr>
        <p:blipFill>
          <a:blip r:embed="rId3"/>
          <a:stretch>
            <a:fillRect/>
          </a:stretch>
        </p:blipFill>
        <p:spPr>
          <a:xfrm>
            <a:off x="141272" y="158751"/>
            <a:ext cx="1208944" cy="1202036"/>
          </a:xfrm>
          <a:prstGeom prst="rect">
            <a:avLst/>
          </a:prstGeom>
        </p:spPr>
      </p:pic>
      <p:sp>
        <p:nvSpPr>
          <p:cNvPr id="23" name="Title 2">
            <a:extLst>
              <a:ext uri="{FF2B5EF4-FFF2-40B4-BE49-F238E27FC236}">
                <a16:creationId xmlns:a16="http://schemas.microsoft.com/office/drawing/2014/main" id="{A6904ABB-8ADF-4D88-88F1-48472A9E4273}"/>
              </a:ext>
            </a:extLst>
          </p:cNvPr>
          <p:cNvSpPr txBox="1">
            <a:spLocks/>
          </p:cNvSpPr>
          <p:nvPr/>
        </p:nvSpPr>
        <p:spPr>
          <a:xfrm>
            <a:off x="745744" y="236549"/>
            <a:ext cx="10700511" cy="1046440"/>
          </a:xfrm>
          <a:prstGeom prst="rect">
            <a:avLst/>
          </a:prstGeom>
        </p:spPr>
        <p:txBody>
          <a:bodyPr vert="horz" lIns="0" tIns="0" rIns="0" bIns="0" rtlCol="0" anchor="t" anchorCtr="0">
            <a:spAutoFit/>
          </a:bodyPr>
          <a:lstStyle>
            <a:lvl1pPr algn="ctr" defTabSz="914400" rtl="0" eaLnBrk="1" latinLnBrk="0" hangingPunct="1">
              <a:lnSpc>
                <a:spcPct val="100000"/>
              </a:lnSpc>
              <a:spcBef>
                <a:spcPct val="0"/>
              </a:spcBef>
              <a:buNone/>
              <a:defRPr lang="nb-NO" sz="4000" b="0" i="0" kern="1200" cap="none" baseline="0" dirty="0" smtClean="0">
                <a:solidFill>
                  <a:schemeClr val="tx1"/>
                </a:solidFill>
                <a:latin typeface="Calibri Light" panose="020F0302020204030204" pitchFamily="34" charset="0"/>
                <a:ea typeface="+mj-ea"/>
                <a:cs typeface="Calibri Light" panose="020F0302020204030204" pitchFamily="34" charset="0"/>
                <a:sym typeface="Calibri Bold" charset="0"/>
              </a:defRPr>
            </a:lvl1pPr>
          </a:lstStyle>
          <a:p>
            <a:r>
              <a:rPr lang="tr-TR" sz="2800" b="1" dirty="0">
                <a:solidFill>
                  <a:schemeClr val="accent1">
                    <a:lumMod val="75000"/>
                  </a:schemeClr>
                </a:solidFill>
                <a:latin typeface="+mn-lt"/>
              </a:rPr>
              <a:t>Merkezi, Kâr Amacı Gütmeyen Yönetim ve İşlemler</a:t>
            </a:r>
            <a:endParaRPr lang="en-TR" sz="2800" b="1" dirty="0">
              <a:solidFill>
                <a:schemeClr val="accent1">
                  <a:lumMod val="75000"/>
                </a:schemeClr>
              </a:solidFill>
              <a:latin typeface="+mn-lt"/>
            </a:endParaRPr>
          </a:p>
          <a:p>
            <a:endParaRPr lang="en-US" dirty="0"/>
          </a:p>
        </p:txBody>
      </p:sp>
    </p:spTree>
    <p:extLst>
      <p:ext uri="{BB962C8B-B14F-4D97-AF65-F5344CB8AC3E}">
        <p14:creationId xmlns:p14="http://schemas.microsoft.com/office/powerpoint/2010/main" val="3349050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D590AB1-FE54-4C22-BCE3-D525C04C238E}"/>
              </a:ext>
            </a:extLst>
          </p:cNvPr>
          <p:cNvSpPr>
            <a:spLocks noGrp="1"/>
          </p:cNvSpPr>
          <p:nvPr>
            <p:ph type="sldNum" sz="quarter" idx="12"/>
          </p:nvPr>
        </p:nvSpPr>
        <p:spPr>
          <a:xfrm>
            <a:off x="11586544" y="6618716"/>
            <a:ext cx="480000" cy="1282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49913-A76F-43DF-AC4E-B61A33296CE7}" type="slidenum">
              <a:rPr kumimoji="0" lang="nb-NO" sz="800" b="0" i="0" u="none" strike="noStrike" kern="1200" cap="none" spc="0" normalizeH="0" baseline="0" noProof="0" smtClean="0">
                <a:ln>
                  <a:noFill/>
                </a:ln>
                <a:solidFill>
                  <a:srgbClr val="E8EFED">
                    <a:lumMod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800" b="0" i="0" u="none" strike="noStrike" kern="1200" cap="none" spc="0" normalizeH="0" baseline="0" noProof="0">
              <a:ln>
                <a:noFill/>
              </a:ln>
              <a:solidFill>
                <a:srgbClr val="E8EFED">
                  <a:lumMod val="50000"/>
                </a:srgbClr>
              </a:solidFill>
              <a:effectLst/>
              <a:uLnTx/>
              <a:uFillTx/>
              <a:latin typeface="Calibri"/>
              <a:ea typeface="+mn-ea"/>
              <a:cs typeface="+mn-cs"/>
            </a:endParaRPr>
          </a:p>
        </p:txBody>
      </p:sp>
      <p:pic>
        <p:nvPicPr>
          <p:cNvPr id="22" name="Picture 18">
            <a:extLst>
              <a:ext uri="{FF2B5EF4-FFF2-40B4-BE49-F238E27FC236}">
                <a16:creationId xmlns:a16="http://schemas.microsoft.com/office/drawing/2014/main" id="{EBC84190-C338-4483-92A1-9C14814C1CEB}"/>
              </a:ext>
            </a:extLst>
          </p:cNvPr>
          <p:cNvPicPr>
            <a:picLocks noChangeAspect="1"/>
          </p:cNvPicPr>
          <p:nvPr/>
        </p:nvPicPr>
        <p:blipFill>
          <a:blip r:embed="rId2"/>
          <a:stretch>
            <a:fillRect/>
          </a:stretch>
        </p:blipFill>
        <p:spPr>
          <a:xfrm>
            <a:off x="191344" y="307168"/>
            <a:ext cx="1066892" cy="1060796"/>
          </a:xfrm>
          <a:prstGeom prst="rect">
            <a:avLst/>
          </a:prstGeom>
        </p:spPr>
      </p:pic>
      <p:sp>
        <p:nvSpPr>
          <p:cNvPr id="23" name="Title 2">
            <a:extLst>
              <a:ext uri="{FF2B5EF4-FFF2-40B4-BE49-F238E27FC236}">
                <a16:creationId xmlns:a16="http://schemas.microsoft.com/office/drawing/2014/main" id="{A6904ABB-8ADF-4D88-88F1-48472A9E4273}"/>
              </a:ext>
            </a:extLst>
          </p:cNvPr>
          <p:cNvSpPr txBox="1">
            <a:spLocks/>
          </p:cNvSpPr>
          <p:nvPr/>
        </p:nvSpPr>
        <p:spPr>
          <a:xfrm>
            <a:off x="426748" y="223013"/>
            <a:ext cx="10700511" cy="1046440"/>
          </a:xfrm>
          <a:prstGeom prst="rect">
            <a:avLst/>
          </a:prstGeom>
        </p:spPr>
        <p:txBody>
          <a:bodyPr vert="horz" lIns="0" tIns="0" rIns="0" bIns="0" rtlCol="0" anchor="t" anchorCtr="0">
            <a:spAutoFit/>
          </a:bodyPr>
          <a:lstStyle>
            <a:lvl1pPr algn="ctr" defTabSz="914400" rtl="0" eaLnBrk="1" latinLnBrk="0" hangingPunct="1">
              <a:lnSpc>
                <a:spcPct val="100000"/>
              </a:lnSpc>
              <a:spcBef>
                <a:spcPct val="0"/>
              </a:spcBef>
              <a:buNone/>
              <a:defRPr lang="nb-NO" sz="4000" b="0" i="0" kern="1200" cap="none" baseline="0" dirty="0" smtClean="0">
                <a:solidFill>
                  <a:schemeClr val="tx1"/>
                </a:solidFill>
                <a:latin typeface="Calibri Light" panose="020F0302020204030204" pitchFamily="34" charset="0"/>
                <a:ea typeface="+mj-ea"/>
                <a:cs typeface="Calibri Light" panose="020F0302020204030204" pitchFamily="34" charset="0"/>
                <a:sym typeface="Calibri Bold" charset="0"/>
              </a:defRPr>
            </a:lvl1pPr>
          </a:lstStyle>
          <a:p>
            <a:r>
              <a:rPr lang="tr-TR" sz="2800" b="1" dirty="0">
                <a:solidFill>
                  <a:schemeClr val="accent1">
                    <a:lumMod val="75000"/>
                  </a:schemeClr>
                </a:solidFill>
                <a:latin typeface="+mn-lt"/>
              </a:rPr>
              <a:t>Merkezi, Kâr Amacı Gütmeyen Yönetim ve İşlemler</a:t>
            </a:r>
            <a:endParaRPr lang="en-TR" sz="2800" b="1" dirty="0">
              <a:solidFill>
                <a:schemeClr val="accent1">
                  <a:lumMod val="75000"/>
                </a:schemeClr>
              </a:solidFill>
              <a:latin typeface="+mn-lt"/>
            </a:endParaRPr>
          </a:p>
          <a:p>
            <a:endParaRPr lang="en-US" dirty="0"/>
          </a:p>
        </p:txBody>
      </p:sp>
      <p:pic>
        <p:nvPicPr>
          <p:cNvPr id="25" name="Resim 24">
            <a:extLst>
              <a:ext uri="{FF2B5EF4-FFF2-40B4-BE49-F238E27FC236}">
                <a16:creationId xmlns:a16="http://schemas.microsoft.com/office/drawing/2014/main" id="{7874171F-14D9-419D-A12E-1192C6C2A1D7}"/>
              </a:ext>
            </a:extLst>
          </p:cNvPr>
          <p:cNvPicPr>
            <a:picLocks noChangeAspect="1"/>
          </p:cNvPicPr>
          <p:nvPr/>
        </p:nvPicPr>
        <p:blipFill rotWithShape="1">
          <a:blip r:embed="rId3"/>
          <a:srcRect l="28422" t="19947" r="30735" b="40784"/>
          <a:stretch/>
        </p:blipFill>
        <p:spPr>
          <a:xfrm>
            <a:off x="1064741" y="1250009"/>
            <a:ext cx="5031258" cy="2720987"/>
          </a:xfrm>
          <a:prstGeom prst="rect">
            <a:avLst/>
          </a:prstGeom>
        </p:spPr>
      </p:pic>
      <p:pic>
        <p:nvPicPr>
          <p:cNvPr id="27" name="Resim 26">
            <a:extLst>
              <a:ext uri="{FF2B5EF4-FFF2-40B4-BE49-F238E27FC236}">
                <a16:creationId xmlns:a16="http://schemas.microsoft.com/office/drawing/2014/main" id="{D5D0AC1D-0776-4D34-9D19-3962B18B1314}"/>
              </a:ext>
            </a:extLst>
          </p:cNvPr>
          <p:cNvPicPr>
            <a:picLocks noChangeAspect="1"/>
          </p:cNvPicPr>
          <p:nvPr/>
        </p:nvPicPr>
        <p:blipFill rotWithShape="1">
          <a:blip r:embed="rId4"/>
          <a:srcRect l="35956" t="32941" r="37904" b="42157"/>
          <a:stretch/>
        </p:blipFill>
        <p:spPr>
          <a:xfrm>
            <a:off x="6713874" y="1649695"/>
            <a:ext cx="4608562" cy="2469565"/>
          </a:xfrm>
          <a:prstGeom prst="rect">
            <a:avLst/>
          </a:prstGeom>
        </p:spPr>
      </p:pic>
      <p:pic>
        <p:nvPicPr>
          <p:cNvPr id="29" name="Resim 28">
            <a:extLst>
              <a:ext uri="{FF2B5EF4-FFF2-40B4-BE49-F238E27FC236}">
                <a16:creationId xmlns:a16="http://schemas.microsoft.com/office/drawing/2014/main" id="{6DC4D79D-A452-450F-A855-11407CC47812}"/>
              </a:ext>
            </a:extLst>
          </p:cNvPr>
          <p:cNvPicPr>
            <a:picLocks noChangeAspect="1"/>
          </p:cNvPicPr>
          <p:nvPr/>
        </p:nvPicPr>
        <p:blipFill rotWithShape="1">
          <a:blip r:embed="rId5"/>
          <a:srcRect l="28235" t="25304" r="30956" b="31568"/>
          <a:stretch/>
        </p:blipFill>
        <p:spPr>
          <a:xfrm>
            <a:off x="1258236" y="4247497"/>
            <a:ext cx="4057397" cy="2411972"/>
          </a:xfrm>
          <a:prstGeom prst="rect">
            <a:avLst/>
          </a:prstGeom>
        </p:spPr>
      </p:pic>
      <p:pic>
        <p:nvPicPr>
          <p:cNvPr id="31" name="Resim 30">
            <a:extLst>
              <a:ext uri="{FF2B5EF4-FFF2-40B4-BE49-F238E27FC236}">
                <a16:creationId xmlns:a16="http://schemas.microsoft.com/office/drawing/2014/main" id="{B4421448-1CC8-4D91-8C5F-01900B5D6E33}"/>
              </a:ext>
            </a:extLst>
          </p:cNvPr>
          <p:cNvPicPr>
            <a:picLocks noChangeAspect="1"/>
          </p:cNvPicPr>
          <p:nvPr/>
        </p:nvPicPr>
        <p:blipFill rotWithShape="1">
          <a:blip r:embed="rId6"/>
          <a:srcRect l="27206" t="47961" r="30662" b="23189"/>
          <a:stretch/>
        </p:blipFill>
        <p:spPr>
          <a:xfrm>
            <a:off x="6152856" y="4504993"/>
            <a:ext cx="5169568" cy="1991166"/>
          </a:xfrm>
          <a:prstGeom prst="rect">
            <a:avLst/>
          </a:prstGeom>
        </p:spPr>
      </p:pic>
      <p:pic>
        <p:nvPicPr>
          <p:cNvPr id="33" name="Resim 32">
            <a:extLst>
              <a:ext uri="{FF2B5EF4-FFF2-40B4-BE49-F238E27FC236}">
                <a16:creationId xmlns:a16="http://schemas.microsoft.com/office/drawing/2014/main" id="{AB53FA49-06B2-4693-B1C1-CBC48F45F4A3}"/>
              </a:ext>
            </a:extLst>
          </p:cNvPr>
          <p:cNvPicPr>
            <a:picLocks noChangeAspect="1"/>
          </p:cNvPicPr>
          <p:nvPr/>
        </p:nvPicPr>
        <p:blipFill rotWithShape="1">
          <a:blip r:embed="rId7"/>
          <a:srcRect l="29162" t="49582" r="33039" b="38577"/>
          <a:stretch/>
        </p:blipFill>
        <p:spPr>
          <a:xfrm>
            <a:off x="6713862" y="837566"/>
            <a:ext cx="4608562" cy="812129"/>
          </a:xfrm>
          <a:prstGeom prst="rect">
            <a:avLst/>
          </a:prstGeom>
        </p:spPr>
      </p:pic>
      <p:sp>
        <p:nvSpPr>
          <p:cNvPr id="34" name="Metin kutusu 33">
            <a:extLst>
              <a:ext uri="{FF2B5EF4-FFF2-40B4-BE49-F238E27FC236}">
                <a16:creationId xmlns:a16="http://schemas.microsoft.com/office/drawing/2014/main" id="{8ECF761C-FE93-448A-91CD-F25C5F5861A5}"/>
              </a:ext>
            </a:extLst>
          </p:cNvPr>
          <p:cNvSpPr txBox="1"/>
          <p:nvPr/>
        </p:nvSpPr>
        <p:spPr>
          <a:xfrm>
            <a:off x="9293725" y="6544324"/>
            <a:ext cx="4057397" cy="276999"/>
          </a:xfrm>
          <a:prstGeom prst="rect">
            <a:avLst/>
          </a:prstGeom>
          <a:noFill/>
        </p:spPr>
        <p:txBody>
          <a:bodyPr wrap="square" rtlCol="0">
            <a:spAutoFit/>
          </a:bodyPr>
          <a:lstStyle/>
          <a:p>
            <a:r>
              <a:rPr lang="tr-TR" sz="1200" dirty="0" err="1"/>
              <a:t>Reloop</a:t>
            </a:r>
            <a:r>
              <a:rPr lang="tr-TR" sz="1200" dirty="0"/>
              <a:t>, Global </a:t>
            </a:r>
            <a:r>
              <a:rPr lang="tr-TR" sz="1200" dirty="0" err="1"/>
              <a:t>Overview</a:t>
            </a:r>
            <a:r>
              <a:rPr lang="tr-TR" sz="1200" dirty="0"/>
              <a:t>, 2016 </a:t>
            </a:r>
          </a:p>
        </p:txBody>
      </p:sp>
      <p:pic>
        <p:nvPicPr>
          <p:cNvPr id="11" name="Resim 10">
            <a:extLst>
              <a:ext uri="{FF2B5EF4-FFF2-40B4-BE49-F238E27FC236}">
                <a16:creationId xmlns:a16="http://schemas.microsoft.com/office/drawing/2014/main" id="{3127B40B-DF7D-49E5-8354-06983D1927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92009" y="6263793"/>
            <a:ext cx="530372" cy="578451"/>
          </a:xfrm>
          <a:prstGeom prst="rect">
            <a:avLst/>
          </a:prstGeom>
          <a:ln>
            <a:noFill/>
          </a:ln>
          <a:effectLst>
            <a:softEdge rad="112500"/>
          </a:effectLst>
        </p:spPr>
      </p:pic>
    </p:spTree>
    <p:extLst>
      <p:ext uri="{BB962C8B-B14F-4D97-AF65-F5344CB8AC3E}">
        <p14:creationId xmlns:p14="http://schemas.microsoft.com/office/powerpoint/2010/main" val="8528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F571350-6D44-4FFA-A176-C4751797E5A3}"/>
              </a:ext>
            </a:extLst>
          </p:cNvPr>
          <p:cNvSpPr txBox="1">
            <a:spLocks/>
          </p:cNvSpPr>
          <p:nvPr/>
        </p:nvSpPr>
        <p:spPr>
          <a:xfrm>
            <a:off x="499990" y="152353"/>
            <a:ext cx="11192019" cy="83870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solidFill>
                  <a:schemeClr val="bg2">
                    <a:lumMod val="25000"/>
                  </a:schemeClr>
                </a:solidFill>
                <a:latin typeface="+mn-lt"/>
              </a:rPr>
              <a:t>Depozito-İade Sistemi</a:t>
            </a:r>
          </a:p>
        </p:txBody>
      </p:sp>
      <p:sp>
        <p:nvSpPr>
          <p:cNvPr id="2" name="Metin kutusu 1">
            <a:extLst>
              <a:ext uri="{FF2B5EF4-FFF2-40B4-BE49-F238E27FC236}">
                <a16:creationId xmlns:a16="http://schemas.microsoft.com/office/drawing/2014/main" id="{3EE67967-C982-4927-B0F4-F326DC6973D4}"/>
              </a:ext>
            </a:extLst>
          </p:cNvPr>
          <p:cNvSpPr txBox="1"/>
          <p:nvPr/>
        </p:nvSpPr>
        <p:spPr>
          <a:xfrm>
            <a:off x="499990" y="5482272"/>
            <a:ext cx="11490727" cy="984885"/>
          </a:xfrm>
          <a:prstGeom prst="rect">
            <a:avLst/>
          </a:prstGeom>
          <a:noFill/>
        </p:spPr>
        <p:txBody>
          <a:bodyPr wrap="square" rtlCol="0">
            <a:spAutoFit/>
          </a:bodyPr>
          <a:lstStyle/>
          <a:p>
            <a:pPr algn="just"/>
            <a:r>
              <a:rPr lang="tr-TR" sz="2000" dirty="0">
                <a:solidFill>
                  <a:schemeClr val="bg2">
                    <a:lumMod val="25000"/>
                  </a:schemeClr>
                </a:solidFill>
              </a:rPr>
              <a:t>Oluşturulan sistemde tüketici bir kutu veya şişe satın alırken küçük bir depozito bedeli öder ve içeceği tükettikten sonra ambalajı geri dönüşüm için iade noktasına iade ettiğinde bu bedeli geri alır.</a:t>
            </a:r>
          </a:p>
          <a:p>
            <a:endParaRPr lang="tr-TR" dirty="0"/>
          </a:p>
        </p:txBody>
      </p:sp>
      <p:pic>
        <p:nvPicPr>
          <p:cNvPr id="11" name="Grafik 16">
            <a:extLst>
              <a:ext uri="{FF2B5EF4-FFF2-40B4-BE49-F238E27FC236}">
                <a16:creationId xmlns:a16="http://schemas.microsoft.com/office/drawing/2014/main" id="{BD8FCD7D-93A5-4EFC-94E3-E235CC81F4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7228" y="1534323"/>
            <a:ext cx="4187630" cy="3279319"/>
          </a:xfrm>
          <a:prstGeom prst="rect">
            <a:avLst/>
          </a:prstGeom>
          <a:ln>
            <a:noFill/>
          </a:ln>
          <a:effectLst>
            <a:softEdge rad="112500"/>
          </a:effectLst>
        </p:spPr>
      </p:pic>
      <p:pic>
        <p:nvPicPr>
          <p:cNvPr id="12" name="Grafik 4">
            <a:extLst>
              <a:ext uri="{FF2B5EF4-FFF2-40B4-BE49-F238E27FC236}">
                <a16:creationId xmlns:a16="http://schemas.microsoft.com/office/drawing/2014/main" id="{C1E4CF0D-A12D-4879-AFD9-70DB718BD9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18081" y="1534325"/>
            <a:ext cx="4187633" cy="3279318"/>
          </a:xfrm>
          <a:prstGeom prst="rect">
            <a:avLst/>
          </a:prstGeom>
          <a:ln>
            <a:noFill/>
          </a:ln>
          <a:effectLst>
            <a:softEdge rad="112500"/>
          </a:effectLst>
        </p:spPr>
      </p:pic>
      <p:pic>
        <p:nvPicPr>
          <p:cNvPr id="13" name="Grafik 3" descr="Ein Bild, das Szene, Marktplatz enthält.&#10;&#10;Automatisch generierte Beschreibung">
            <a:extLst>
              <a:ext uri="{FF2B5EF4-FFF2-40B4-BE49-F238E27FC236}">
                <a16:creationId xmlns:a16="http://schemas.microsoft.com/office/drawing/2014/main" id="{58823B99-8B54-4C70-986E-989608355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7728" y="1103926"/>
            <a:ext cx="4502989" cy="4163871"/>
          </a:xfrm>
          <a:prstGeom prst="rect">
            <a:avLst/>
          </a:prstGeom>
          <a:ln>
            <a:noFill/>
          </a:ln>
          <a:effectLst>
            <a:softEdge rad="112500"/>
          </a:effectLst>
        </p:spPr>
      </p:pic>
    </p:spTree>
    <p:extLst>
      <p:ext uri="{BB962C8B-B14F-4D97-AF65-F5344CB8AC3E}">
        <p14:creationId xmlns:p14="http://schemas.microsoft.com/office/powerpoint/2010/main" val="3413348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AAE67-DC7F-46AE-B011-8C1DD8AB86E8}"/>
              </a:ext>
            </a:extLst>
          </p:cNvPr>
          <p:cNvSpPr>
            <a:spLocks noGrp="1"/>
          </p:cNvSpPr>
          <p:nvPr>
            <p:ph type="sldNum" sz="quarter" idx="12"/>
          </p:nvPr>
        </p:nvSpPr>
        <p:spPr>
          <a:xfrm>
            <a:off x="11586544" y="6613152"/>
            <a:ext cx="480000" cy="1282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49913-A76F-43DF-AC4E-B61A33296CE7}" type="slidenum">
              <a:rPr kumimoji="0" lang="nb-NO" sz="800" b="0" i="0" u="none" strike="noStrike" kern="1200" cap="none" spc="0" normalizeH="0" baseline="0" noProof="0" smtClean="0">
                <a:ln>
                  <a:noFill/>
                </a:ln>
                <a:solidFill>
                  <a:srgbClr val="E8EFED">
                    <a:lumMod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800" b="0" i="0" u="none" strike="noStrike" kern="1200" cap="none" spc="0" normalizeH="0" baseline="0" noProof="0">
              <a:ln>
                <a:noFill/>
              </a:ln>
              <a:solidFill>
                <a:srgbClr val="E8EFED">
                  <a:lumMod val="50000"/>
                </a:srgbClr>
              </a:solidFill>
              <a:effectLst/>
              <a:uLnTx/>
              <a:uFillTx/>
              <a:latin typeface="Calibri"/>
              <a:ea typeface="+mn-ea"/>
              <a:cs typeface="+mn-cs"/>
            </a:endParaRPr>
          </a:p>
        </p:txBody>
      </p:sp>
      <p:sp>
        <p:nvSpPr>
          <p:cNvPr id="3" name="Title 2">
            <a:extLst>
              <a:ext uri="{FF2B5EF4-FFF2-40B4-BE49-F238E27FC236}">
                <a16:creationId xmlns:a16="http://schemas.microsoft.com/office/drawing/2014/main" id="{B9F03BC0-B522-4924-B24C-0A3AC7741419}"/>
              </a:ext>
            </a:extLst>
          </p:cNvPr>
          <p:cNvSpPr>
            <a:spLocks noGrp="1"/>
          </p:cNvSpPr>
          <p:nvPr>
            <p:ph type="title"/>
          </p:nvPr>
        </p:nvSpPr>
        <p:spPr>
          <a:xfrm>
            <a:off x="624418" y="269357"/>
            <a:ext cx="10700511" cy="615553"/>
          </a:xfrm>
        </p:spPr>
        <p:txBody>
          <a:bodyPr>
            <a:normAutofit/>
          </a:bodyPr>
          <a:lstStyle/>
          <a:p>
            <a:r>
              <a:rPr lang="tr-TR" sz="2800" b="1" dirty="0">
                <a:solidFill>
                  <a:schemeClr val="accent1">
                    <a:lumMod val="75000"/>
                  </a:schemeClr>
                </a:solidFill>
                <a:latin typeface="+mn-lt"/>
              </a:rPr>
              <a:t>Görev ve Sorumlulukların Belirlenmesi</a:t>
            </a:r>
          </a:p>
        </p:txBody>
      </p:sp>
      <p:sp>
        <p:nvSpPr>
          <p:cNvPr id="16" name="Rectangle: Rounded Corners 15">
            <a:extLst>
              <a:ext uri="{FF2B5EF4-FFF2-40B4-BE49-F238E27FC236}">
                <a16:creationId xmlns:a16="http://schemas.microsoft.com/office/drawing/2014/main" id="{B4EA1FCD-7191-41FD-B297-638515707067}"/>
              </a:ext>
            </a:extLst>
          </p:cNvPr>
          <p:cNvSpPr/>
          <p:nvPr/>
        </p:nvSpPr>
        <p:spPr>
          <a:xfrm>
            <a:off x="6387234" y="2730852"/>
            <a:ext cx="5109366" cy="504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b="1" dirty="0">
                <a:solidFill>
                  <a:srgbClr val="004B8D"/>
                </a:solidFill>
                <a:latin typeface="Calibri"/>
              </a:rPr>
              <a:t>Merkezi olmayan</a:t>
            </a:r>
            <a:endParaRPr kumimoji="0" lang="tr-TR" sz="1800" b="0" i="0" u="none" strike="noStrike" kern="1200" cap="none" spc="0" normalizeH="0" baseline="0" dirty="0">
              <a:ln>
                <a:noFill/>
              </a:ln>
              <a:solidFill>
                <a:srgbClr val="004B8D"/>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E56FDAE7-63AC-41CF-AEFF-4D2DBF5F4F37}"/>
              </a:ext>
            </a:extLst>
          </p:cNvPr>
          <p:cNvSpPr/>
          <p:nvPr/>
        </p:nvSpPr>
        <p:spPr>
          <a:xfrm>
            <a:off x="613617" y="2722043"/>
            <a:ext cx="4451519" cy="504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b="1" dirty="0">
                <a:solidFill>
                  <a:srgbClr val="004B8D"/>
                </a:solidFill>
                <a:latin typeface="Calibri"/>
              </a:rPr>
              <a:t>Merkezi</a:t>
            </a:r>
            <a:endParaRPr kumimoji="0" lang="tr-TR" sz="1800" b="0" i="0" u="none" strike="noStrike" kern="1200" cap="none" spc="0" normalizeH="0" baseline="0" dirty="0">
              <a:ln>
                <a:noFill/>
              </a:ln>
              <a:solidFill>
                <a:srgbClr val="004B8D"/>
              </a:solidFill>
              <a:effectLst/>
              <a:uLnTx/>
              <a:uFillTx/>
              <a:latin typeface="Calibri"/>
              <a:ea typeface="+mn-ea"/>
              <a:cs typeface="+mn-cs"/>
            </a:endParaRPr>
          </a:p>
        </p:txBody>
      </p:sp>
      <p:pic>
        <p:nvPicPr>
          <p:cNvPr id="18" name="Picture 4" descr="Image result for icon decentralized">
            <a:extLst>
              <a:ext uri="{FF2B5EF4-FFF2-40B4-BE49-F238E27FC236}">
                <a16:creationId xmlns:a16="http://schemas.microsoft.com/office/drawing/2014/main" id="{FEAF0FBB-EDA6-4E86-A6D8-065C784646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40216" y="1124744"/>
            <a:ext cx="1659470" cy="165947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Network">
            <a:extLst>
              <a:ext uri="{FF2B5EF4-FFF2-40B4-BE49-F238E27FC236}">
                <a16:creationId xmlns:a16="http://schemas.microsoft.com/office/drawing/2014/main" id="{16027E32-C014-448C-8C52-1E52CA31991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19296" y="1215439"/>
            <a:ext cx="1440160" cy="1440160"/>
          </a:xfrm>
          <a:prstGeom prst="rect">
            <a:avLst/>
          </a:prstGeom>
        </p:spPr>
      </p:pic>
      <p:sp>
        <p:nvSpPr>
          <p:cNvPr id="20" name="Oval 19">
            <a:extLst>
              <a:ext uri="{FF2B5EF4-FFF2-40B4-BE49-F238E27FC236}">
                <a16:creationId xmlns:a16="http://schemas.microsoft.com/office/drawing/2014/main" id="{782C9AA2-6624-4466-92F1-1C44FBDF0471}"/>
              </a:ext>
            </a:extLst>
          </p:cNvPr>
          <p:cNvSpPr/>
          <p:nvPr/>
        </p:nvSpPr>
        <p:spPr>
          <a:xfrm>
            <a:off x="5222129" y="2470015"/>
            <a:ext cx="1008112" cy="100811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srgbClr val="FFFFFF"/>
                </a:solidFill>
                <a:effectLst/>
                <a:uLnTx/>
                <a:uFillTx/>
                <a:latin typeface="Calibri"/>
                <a:ea typeface="+mn-ea"/>
                <a:cs typeface="+mn-cs"/>
              </a:rPr>
              <a:t>VS.</a:t>
            </a:r>
          </a:p>
        </p:txBody>
      </p:sp>
      <p:sp>
        <p:nvSpPr>
          <p:cNvPr id="11" name="TextBox 10">
            <a:extLst>
              <a:ext uri="{FF2B5EF4-FFF2-40B4-BE49-F238E27FC236}">
                <a16:creationId xmlns:a16="http://schemas.microsoft.com/office/drawing/2014/main" id="{ED4D508C-7812-4BB7-9648-A8765D7832DB}"/>
              </a:ext>
            </a:extLst>
          </p:cNvPr>
          <p:cNvSpPr txBox="1"/>
          <p:nvPr/>
        </p:nvSpPr>
        <p:spPr>
          <a:xfrm>
            <a:off x="588352" y="3395722"/>
            <a:ext cx="4787568" cy="3027358"/>
          </a:xfrm>
          <a:prstGeom prst="rect">
            <a:avLst/>
          </a:prstGeom>
          <a:noFill/>
        </p:spPr>
        <p:txBody>
          <a:bodyPr wrap="square" lIns="36000" tIns="36000" rIns="36000" bIns="36000" rtlCol="0">
            <a:spAutoFit/>
          </a:bodyPr>
          <a:lstStyle/>
          <a:p>
            <a:pPr marL="285750" lvl="0" indent="-285750">
              <a:buFont typeface="Arial" panose="020B0604020202020204" pitchFamily="34" charset="0"/>
              <a:buChar char="•"/>
              <a:defRPr/>
            </a:pPr>
            <a:r>
              <a:rPr lang="tr-TR" sz="1600" dirty="0">
                <a:solidFill>
                  <a:srgbClr val="000000"/>
                </a:solidFill>
              </a:rPr>
              <a:t>İçecek ve perakendeci temsilcileri ve marka sahipleri tarafından oluşan Yönetim Kurulu, </a:t>
            </a:r>
            <a:r>
              <a:rPr lang="tr-TR" sz="1600" b="1" dirty="0">
                <a:solidFill>
                  <a:srgbClr val="000000"/>
                </a:solidFill>
              </a:rPr>
              <a:t>sahiplenilir ve finanse edilir.</a:t>
            </a:r>
          </a:p>
          <a:p>
            <a:pPr marL="285750" indent="-285750">
              <a:buFont typeface="Arial" panose="020B0604020202020204" pitchFamily="34" charset="0"/>
              <a:buChar char="•"/>
              <a:defRPr/>
            </a:pPr>
            <a:r>
              <a:rPr lang="tr-TR" sz="1600" b="1" dirty="0">
                <a:solidFill>
                  <a:srgbClr val="000000"/>
                </a:solidFill>
              </a:rPr>
              <a:t>Kar amacı gütmeyen bir şirket olarak faaliyet gösterir.</a:t>
            </a:r>
          </a:p>
          <a:p>
            <a:pPr marL="285750" lvl="0" indent="-285750">
              <a:buFont typeface="Arial" panose="020B0604020202020204" pitchFamily="34" charset="0"/>
              <a:buChar char="•"/>
              <a:defRPr/>
            </a:pPr>
            <a:r>
              <a:rPr lang="tr-TR" sz="1600" b="1" dirty="0">
                <a:solidFill>
                  <a:srgbClr val="000000"/>
                </a:solidFill>
              </a:rPr>
              <a:t>Yöneticiler, </a:t>
            </a:r>
            <a:r>
              <a:rPr lang="tr-TR" sz="1600" dirty="0">
                <a:solidFill>
                  <a:srgbClr val="000000"/>
                </a:solidFill>
              </a:rPr>
              <a:t>muhasebe ve faturalama, depozito sistem muhasebesi, barkod ve etiket kaydı, denetim, ücret belirleme, nakliye lojistiği tasarlama, teknoloji yönlendirmesi, malzeme satışları ve iade yeri lisanslama dahil olmak üzere </a:t>
            </a:r>
            <a:r>
              <a:rPr lang="tr-TR" sz="1600" b="1" dirty="0">
                <a:solidFill>
                  <a:srgbClr val="000000"/>
                </a:solidFill>
              </a:rPr>
              <a:t>tüm sistem işlevlerini yürütür.</a:t>
            </a:r>
          </a:p>
          <a:p>
            <a:pPr marR="0" lvl="0" algn="l" defTabSz="914400" rtl="0" eaLnBrk="1" fontAlgn="auto" latinLnBrk="0" hangingPunct="1">
              <a:lnSpc>
                <a:spcPct val="100000"/>
              </a:lnSpc>
              <a:spcBef>
                <a:spcPts val="0"/>
              </a:spcBef>
              <a:spcAft>
                <a:spcPts val="0"/>
              </a:spcAft>
              <a:buClrTx/>
              <a:buSzTx/>
              <a:tabLst/>
              <a:defRPr/>
            </a:pPr>
            <a:endParaRPr lang="en-US" sz="1600" dirty="0">
              <a:solidFill>
                <a:srgbClr val="000000"/>
              </a:solidFill>
              <a:latin typeface="Calibri"/>
            </a:endParaRPr>
          </a:p>
        </p:txBody>
      </p:sp>
      <p:sp>
        <p:nvSpPr>
          <p:cNvPr id="12" name="TextBox 11">
            <a:extLst>
              <a:ext uri="{FF2B5EF4-FFF2-40B4-BE49-F238E27FC236}">
                <a16:creationId xmlns:a16="http://schemas.microsoft.com/office/drawing/2014/main" id="{E5D0D718-0DBE-4EDB-8C04-F9D2FB950CDC}"/>
              </a:ext>
            </a:extLst>
          </p:cNvPr>
          <p:cNvSpPr txBox="1"/>
          <p:nvPr/>
        </p:nvSpPr>
        <p:spPr>
          <a:xfrm>
            <a:off x="6412499" y="3308601"/>
            <a:ext cx="5191149" cy="3273579"/>
          </a:xfrm>
          <a:prstGeom prst="rect">
            <a:avLst/>
          </a:prstGeom>
          <a:noFill/>
        </p:spPr>
        <p:txBody>
          <a:bodyPr wrap="square" lIns="36000" tIns="36000" rIns="36000" bIns="36000" rtlCol="0">
            <a:spAutoFit/>
          </a:bodyPr>
          <a:lstStyle/>
          <a:p>
            <a:pPr marL="285750" lvl="0" indent="-285750">
              <a:buFont typeface="Arial" panose="020B0604020202020204" pitchFamily="34" charset="0"/>
              <a:buChar char="•"/>
              <a:defRPr/>
            </a:pPr>
            <a:r>
              <a:rPr lang="tr-TR" sz="1600" b="1" dirty="0">
                <a:solidFill>
                  <a:srgbClr val="000000"/>
                </a:solidFill>
              </a:rPr>
              <a:t>Çalışma, tüzük ve yönetmeliklerle belirlenen bir çerçeve içinde yürütülür. </a:t>
            </a:r>
            <a:r>
              <a:rPr lang="tr-TR" sz="1600" dirty="0">
                <a:solidFill>
                  <a:srgbClr val="000000"/>
                </a:solidFill>
              </a:rPr>
              <a:t>Merkezi yönetim bulunmaz.</a:t>
            </a:r>
            <a:endParaRPr lang="en-US" sz="1600" dirty="0">
              <a:solidFill>
                <a:srgbClr val="000000"/>
              </a:solidFill>
              <a:latin typeface="Calibri"/>
            </a:endParaRPr>
          </a:p>
          <a:p>
            <a:pPr marL="285750" lvl="0" indent="-285750">
              <a:buFont typeface="Arial" panose="020B0604020202020204" pitchFamily="34" charset="0"/>
              <a:buChar char="•"/>
              <a:defRPr/>
            </a:pPr>
            <a:r>
              <a:rPr lang="tr-TR" sz="1600" b="1" dirty="0">
                <a:solidFill>
                  <a:srgbClr val="000000"/>
                </a:solidFill>
              </a:rPr>
              <a:t>Marka sahipleri bireysel olarak şunlardan sorumludur: </a:t>
            </a:r>
            <a:r>
              <a:rPr lang="tr-TR" sz="1600" dirty="0">
                <a:solidFill>
                  <a:srgbClr val="000000"/>
                </a:solidFill>
              </a:rPr>
              <a:t>Satış noktaları ile depozito işlemini başlatmak; malzeme toplama ve işleme; depozito bedeli, hizmet bedeli ve toplanan malzemeler için doğrudan satış noktaları ve iade noktaları ile uzlaşma sağlayarak yönetir.</a:t>
            </a:r>
          </a:p>
          <a:p>
            <a:pPr marL="285750" lvl="0" indent="-285750">
              <a:buFont typeface="Arial" panose="020B0604020202020204" pitchFamily="34" charset="0"/>
              <a:buChar char="•"/>
              <a:defRPr/>
            </a:pPr>
            <a:r>
              <a:rPr lang="tr-TR" sz="1600" b="1" dirty="0">
                <a:solidFill>
                  <a:srgbClr val="000000"/>
                </a:solidFill>
              </a:rPr>
              <a:t>Kuzeydoğu ülkelerinde DİM üreticileri, satış noktalarına, iade noktalarına ve marka sahiplerine çok benzer bir «sistem» de bir dizi hizmet sunar. </a:t>
            </a:r>
            <a:r>
              <a:rPr lang="tr-TR" sz="1600" dirty="0">
                <a:solidFill>
                  <a:srgbClr val="000000"/>
                </a:solidFill>
              </a:rPr>
              <a:t>Bu tür özel girişimcilik için hizmet bedeli alır.</a:t>
            </a:r>
          </a:p>
          <a:p>
            <a:pPr marL="285750" lvl="0" indent="-285750">
              <a:buFont typeface="Arial" panose="020B0604020202020204" pitchFamily="34" charset="0"/>
              <a:buChar char="•"/>
              <a:defRPr/>
            </a:pPr>
            <a:r>
              <a:rPr lang="tr-TR" sz="1600" b="1" dirty="0">
                <a:solidFill>
                  <a:srgbClr val="000000"/>
                </a:solidFill>
              </a:rPr>
              <a:t>Ürün Kaydı, sistem bütünlüğünü sağlamak için kritik, ancak bir o kadar gözden kaçan bir adımdır.</a:t>
            </a:r>
            <a:endParaRPr kumimoji="0" lang="tr-TR" sz="1600" b="0" i="0" u="none" strike="noStrike" kern="1200" cap="none" spc="0" normalizeH="0" baseline="0" dirty="0">
              <a:ln>
                <a:noFill/>
              </a:ln>
              <a:solidFill>
                <a:srgbClr val="00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F47F733-27CF-4609-A19D-D90A1253BD19}"/>
              </a:ext>
            </a:extLst>
          </p:cNvPr>
          <p:cNvPicPr>
            <a:picLocks noChangeAspect="1"/>
          </p:cNvPicPr>
          <p:nvPr/>
        </p:nvPicPr>
        <p:blipFill>
          <a:blip r:embed="rId6"/>
          <a:stretch>
            <a:fillRect/>
          </a:stretch>
        </p:blipFill>
        <p:spPr>
          <a:xfrm>
            <a:off x="225913" y="269357"/>
            <a:ext cx="1066892" cy="1060796"/>
          </a:xfrm>
          <a:prstGeom prst="rect">
            <a:avLst/>
          </a:prstGeom>
        </p:spPr>
      </p:pic>
    </p:spTree>
    <p:extLst>
      <p:ext uri="{BB962C8B-B14F-4D97-AF65-F5344CB8AC3E}">
        <p14:creationId xmlns:p14="http://schemas.microsoft.com/office/powerpoint/2010/main" val="176046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0">
            <a:extLst>
              <a:ext uri="{FF2B5EF4-FFF2-40B4-BE49-F238E27FC236}">
                <a16:creationId xmlns:a16="http://schemas.microsoft.com/office/drawing/2014/main" id="{73C1ECAB-B05B-489E-AC58-596BEE186940}"/>
              </a:ext>
            </a:extLst>
          </p:cNvPr>
          <p:cNvSpPr/>
          <p:nvPr/>
        </p:nvSpPr>
        <p:spPr>
          <a:xfrm>
            <a:off x="0" y="6237312"/>
            <a:ext cx="12192000" cy="620688"/>
          </a:xfrm>
          <a:prstGeom prst="rect">
            <a:avLst/>
          </a:prstGeom>
          <a:solidFill>
            <a:srgbClr val="E8EFED"/>
          </a:solidFill>
          <a:ln>
            <a:solidFill>
              <a:srgbClr val="E8EFED"/>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a:solidFill>
                <a:schemeClr val="bg1"/>
              </a:solidFill>
            </a:endParaRPr>
          </a:p>
        </p:txBody>
      </p:sp>
      <p:sp>
        <p:nvSpPr>
          <p:cNvPr id="5" name="Slide Number Placeholder 1">
            <a:extLst>
              <a:ext uri="{FF2B5EF4-FFF2-40B4-BE49-F238E27FC236}">
                <a16:creationId xmlns:a16="http://schemas.microsoft.com/office/drawing/2014/main" id="{BC334F75-736C-4E9A-9DE1-D3BE2613A69C}"/>
              </a:ext>
            </a:extLst>
          </p:cNvPr>
          <p:cNvSpPr>
            <a:spLocks noGrp="1"/>
          </p:cNvSpPr>
          <p:nvPr>
            <p:ph type="sldNum" sz="quarter" idx="12"/>
          </p:nvPr>
        </p:nvSpPr>
        <p:spPr>
          <a:xfrm>
            <a:off x="11586544" y="6618716"/>
            <a:ext cx="480000" cy="1282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49913-A76F-43DF-AC4E-B61A33296CE7}" type="slidenum">
              <a:rPr kumimoji="0" lang="nb-NO" sz="800" b="0" i="0" u="none" strike="noStrike" kern="1200" cap="none" spc="0" normalizeH="0" baseline="0" noProof="0" smtClean="0">
                <a:ln>
                  <a:noFill/>
                </a:ln>
                <a:solidFill>
                  <a:srgbClr val="E8EFED">
                    <a:lumMod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800" b="0" i="0" u="none" strike="noStrike" kern="1200" cap="none" spc="0" normalizeH="0" baseline="0" noProof="0">
              <a:ln>
                <a:noFill/>
              </a:ln>
              <a:solidFill>
                <a:srgbClr val="E8EFED">
                  <a:lumMod val="50000"/>
                </a:srgbClr>
              </a:solidFill>
              <a:effectLst/>
              <a:uLnTx/>
              <a:uFillTx/>
              <a:latin typeface="Calibri"/>
              <a:ea typeface="+mn-ea"/>
              <a:cs typeface="+mn-cs"/>
            </a:endParaRPr>
          </a:p>
        </p:txBody>
      </p:sp>
      <p:sp>
        <p:nvSpPr>
          <p:cNvPr id="6" name="Title 2">
            <a:extLst>
              <a:ext uri="{FF2B5EF4-FFF2-40B4-BE49-F238E27FC236}">
                <a16:creationId xmlns:a16="http://schemas.microsoft.com/office/drawing/2014/main" id="{2D0D73B4-F293-4FF4-B311-F9B162A14275}"/>
              </a:ext>
            </a:extLst>
          </p:cNvPr>
          <p:cNvSpPr txBox="1">
            <a:spLocks/>
          </p:cNvSpPr>
          <p:nvPr/>
        </p:nvSpPr>
        <p:spPr>
          <a:xfrm rot="10800000" flipV="1">
            <a:off x="450726" y="2243190"/>
            <a:ext cx="3527366" cy="1723549"/>
          </a:xfrm>
          <a:prstGeom prst="rect">
            <a:avLst/>
          </a:prstGeom>
        </p:spPr>
        <p:txBody>
          <a:bodyPr vert="horz" wrap="square" lIns="0" tIns="0" rIns="0" bIns="0" rtlCol="0" anchor="t" anchorCtr="0">
            <a:spAutoFit/>
          </a:bodyPr>
          <a:lstStyle>
            <a:lvl1pPr algn="ctr" defTabSz="914400" rtl="0" eaLnBrk="1" latinLnBrk="0" hangingPunct="1">
              <a:lnSpc>
                <a:spcPct val="100000"/>
              </a:lnSpc>
              <a:spcBef>
                <a:spcPct val="0"/>
              </a:spcBef>
              <a:buNone/>
              <a:defRPr lang="nb-NO" sz="4000" b="0" i="0" kern="1200" cap="none" baseline="0" dirty="0" smtClean="0">
                <a:solidFill>
                  <a:schemeClr val="tx1"/>
                </a:solidFill>
                <a:latin typeface="Calibri Light" panose="020F0302020204030204" pitchFamily="34" charset="0"/>
                <a:ea typeface="+mj-ea"/>
                <a:cs typeface="Calibri Light" panose="020F0302020204030204" pitchFamily="34" charset="0"/>
                <a:sym typeface="Calibri Bold" charset="0"/>
              </a:defRPr>
            </a:lvl1pPr>
          </a:lstStyle>
          <a:p>
            <a:r>
              <a:rPr lang="tr-TR" sz="2800" b="1" dirty="0">
                <a:solidFill>
                  <a:schemeClr val="accent1">
                    <a:lumMod val="75000"/>
                  </a:schemeClr>
                </a:solidFill>
                <a:latin typeface="+mn-lt"/>
              </a:rPr>
              <a:t>Merkezi, Kâr Amacı Gütmeyen </a:t>
            </a:r>
          </a:p>
          <a:p>
            <a:r>
              <a:rPr lang="tr-TR" sz="2800" b="1" dirty="0">
                <a:solidFill>
                  <a:schemeClr val="accent1">
                    <a:lumMod val="75000"/>
                  </a:schemeClr>
                </a:solidFill>
                <a:latin typeface="+mn-lt"/>
              </a:rPr>
              <a:t>Yönetim Ve İşlemler</a:t>
            </a:r>
            <a:endParaRPr lang="en-TR" sz="2800" b="1" dirty="0">
              <a:solidFill>
                <a:schemeClr val="accent1">
                  <a:lumMod val="75000"/>
                </a:schemeClr>
              </a:solidFill>
              <a:latin typeface="+mn-lt"/>
            </a:endParaRPr>
          </a:p>
          <a:p>
            <a:endParaRPr lang="en-US" sz="2800" b="1" dirty="0">
              <a:solidFill>
                <a:schemeClr val="accent1">
                  <a:lumMod val="75000"/>
                </a:schemeClr>
              </a:solidFill>
              <a:latin typeface="+mn-lt"/>
            </a:endParaRPr>
          </a:p>
        </p:txBody>
      </p:sp>
      <p:pic>
        <p:nvPicPr>
          <p:cNvPr id="7" name="Picture 18">
            <a:extLst>
              <a:ext uri="{FF2B5EF4-FFF2-40B4-BE49-F238E27FC236}">
                <a16:creationId xmlns:a16="http://schemas.microsoft.com/office/drawing/2014/main" id="{6573B673-D19E-47CA-8898-955F8C187831}"/>
              </a:ext>
            </a:extLst>
          </p:cNvPr>
          <p:cNvPicPr>
            <a:picLocks noChangeAspect="1"/>
          </p:cNvPicPr>
          <p:nvPr/>
        </p:nvPicPr>
        <p:blipFill>
          <a:blip r:embed="rId2"/>
          <a:stretch>
            <a:fillRect/>
          </a:stretch>
        </p:blipFill>
        <p:spPr>
          <a:xfrm>
            <a:off x="1959" y="58938"/>
            <a:ext cx="1066892" cy="1060796"/>
          </a:xfrm>
          <a:prstGeom prst="rect">
            <a:avLst/>
          </a:prstGeom>
        </p:spPr>
      </p:pic>
      <p:pic>
        <p:nvPicPr>
          <p:cNvPr id="8" name="Resim 7">
            <a:extLst>
              <a:ext uri="{FF2B5EF4-FFF2-40B4-BE49-F238E27FC236}">
                <a16:creationId xmlns:a16="http://schemas.microsoft.com/office/drawing/2014/main" id="{281EAE4E-7563-43D2-8B10-2A6B6FBA7F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9772" y="-27384"/>
            <a:ext cx="8096908" cy="6858000"/>
          </a:xfrm>
          <a:prstGeom prst="rect">
            <a:avLst/>
          </a:prstGeom>
        </p:spPr>
      </p:pic>
    </p:spTree>
    <p:extLst>
      <p:ext uri="{BB962C8B-B14F-4D97-AF65-F5344CB8AC3E}">
        <p14:creationId xmlns:p14="http://schemas.microsoft.com/office/powerpoint/2010/main" val="811258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E12F715-4B75-4715-9F0C-8C2BAC53B9AE}"/>
              </a:ext>
            </a:extLst>
          </p:cNvPr>
          <p:cNvSpPr>
            <a:spLocks noGrp="1"/>
          </p:cNvSpPr>
          <p:nvPr>
            <p:ph type="sldNum" sz="quarter" idx="12"/>
          </p:nvPr>
        </p:nvSpPr>
        <p:spPr>
          <a:xfrm>
            <a:off x="11586544" y="6618716"/>
            <a:ext cx="480000" cy="1282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49913-A76F-43DF-AC4E-B61A33296CE7}" type="slidenum">
              <a:rPr kumimoji="0" lang="nb-NO" sz="800" b="0" i="0" u="none" strike="noStrike" kern="1200" cap="none" spc="0" normalizeH="0" baseline="0" noProof="0" smtClean="0">
                <a:ln>
                  <a:noFill/>
                </a:ln>
                <a:solidFill>
                  <a:srgbClr val="E8EFED">
                    <a:lumMod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800" b="0" i="0" u="none" strike="noStrike" kern="1200" cap="none" spc="0" normalizeH="0" baseline="0" noProof="0">
              <a:ln>
                <a:noFill/>
              </a:ln>
              <a:solidFill>
                <a:srgbClr val="E8EFED">
                  <a:lumMod val="50000"/>
                </a:srgbClr>
              </a:solidFill>
              <a:effectLst/>
              <a:uLnTx/>
              <a:uFillTx/>
              <a:latin typeface="Calibri"/>
              <a:ea typeface="+mn-ea"/>
              <a:cs typeface="+mn-cs"/>
            </a:endParaRPr>
          </a:p>
        </p:txBody>
      </p:sp>
      <p:sp>
        <p:nvSpPr>
          <p:cNvPr id="5" name="Slide Number Placeholder 1">
            <a:extLst>
              <a:ext uri="{FF2B5EF4-FFF2-40B4-BE49-F238E27FC236}">
                <a16:creationId xmlns:a16="http://schemas.microsoft.com/office/drawing/2014/main" id="{E385B0DF-F28B-41B4-BB5E-B7E0A982B424}"/>
              </a:ext>
            </a:extLst>
          </p:cNvPr>
          <p:cNvSpPr txBox="1">
            <a:spLocks/>
          </p:cNvSpPr>
          <p:nvPr/>
        </p:nvSpPr>
        <p:spPr>
          <a:xfrm>
            <a:off x="11586544" y="6618716"/>
            <a:ext cx="480000" cy="128216"/>
          </a:xfrm>
          <a:prstGeom prst="rect">
            <a:avLst/>
          </a:prstGeom>
        </p:spPr>
        <p:txBody>
          <a:bodyPr vert="horz" lIns="0" tIns="0" rIns="0" bIns="0" rtlCol="0" anchor="t" anchorCtr="0"/>
          <a:lstStyle>
            <a:defPPr>
              <a:defRPr lang="nb-NO"/>
            </a:defPPr>
            <a:lvl1pPr marL="0" algn="r" defTabSz="914400" rtl="0" eaLnBrk="1" latinLnBrk="0" hangingPunct="1">
              <a:defRPr sz="8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dirty="0"/>
          </a:p>
        </p:txBody>
      </p:sp>
      <p:sp>
        <p:nvSpPr>
          <p:cNvPr id="6" name="Rectangle: Rounded Corners 32">
            <a:extLst>
              <a:ext uri="{FF2B5EF4-FFF2-40B4-BE49-F238E27FC236}">
                <a16:creationId xmlns:a16="http://schemas.microsoft.com/office/drawing/2014/main" id="{887B3D15-CD12-41EE-94F6-99F34AC7C1CB}"/>
              </a:ext>
            </a:extLst>
          </p:cNvPr>
          <p:cNvSpPr/>
          <p:nvPr/>
        </p:nvSpPr>
        <p:spPr>
          <a:xfrm>
            <a:off x="6456040" y="5805264"/>
            <a:ext cx="5544616"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tr-TR" b="1" dirty="0">
                <a:solidFill>
                  <a:schemeClr val="tx1"/>
                </a:solidFill>
              </a:rPr>
              <a:t>Tüketici bilgilendirme </a:t>
            </a:r>
            <a:r>
              <a:rPr lang="en-US" b="1" dirty="0">
                <a:solidFill>
                  <a:schemeClr val="tx1"/>
                </a:solidFill>
              </a:rPr>
              <a:t>– </a:t>
            </a:r>
            <a:r>
              <a:rPr lang="tr-TR" dirty="0">
                <a:solidFill>
                  <a:schemeClr val="tx1"/>
                </a:solidFill>
              </a:rPr>
              <a:t>markaları kapsayabilir</a:t>
            </a:r>
          </a:p>
        </p:txBody>
      </p:sp>
      <p:pic>
        <p:nvPicPr>
          <p:cNvPr id="7" name="Picture 33">
            <a:extLst>
              <a:ext uri="{FF2B5EF4-FFF2-40B4-BE49-F238E27FC236}">
                <a16:creationId xmlns:a16="http://schemas.microsoft.com/office/drawing/2014/main" id="{29D29C16-4A13-4668-B595-5A0543018846}"/>
              </a:ext>
            </a:extLst>
          </p:cNvPr>
          <p:cNvPicPr>
            <a:picLocks noChangeAspect="1"/>
          </p:cNvPicPr>
          <p:nvPr/>
        </p:nvPicPr>
        <p:blipFill>
          <a:blip r:embed="rId2"/>
          <a:stretch>
            <a:fillRect/>
          </a:stretch>
        </p:blipFill>
        <p:spPr>
          <a:xfrm>
            <a:off x="308612" y="2034520"/>
            <a:ext cx="2808312" cy="3635102"/>
          </a:xfrm>
          <a:prstGeom prst="roundRect">
            <a:avLst>
              <a:gd name="adj" fmla="val 6694"/>
            </a:avLst>
          </a:prstGeom>
          <a:effectLst/>
        </p:spPr>
      </p:pic>
      <p:sp>
        <p:nvSpPr>
          <p:cNvPr id="8" name="Rectangle: Rounded Corners 34">
            <a:extLst>
              <a:ext uri="{FF2B5EF4-FFF2-40B4-BE49-F238E27FC236}">
                <a16:creationId xmlns:a16="http://schemas.microsoft.com/office/drawing/2014/main" id="{CF95386A-1AAE-42BF-A2E2-1027E3B0206C}"/>
              </a:ext>
            </a:extLst>
          </p:cNvPr>
          <p:cNvSpPr/>
          <p:nvPr/>
        </p:nvSpPr>
        <p:spPr>
          <a:xfrm>
            <a:off x="308612" y="5805264"/>
            <a:ext cx="5764912"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b="1" dirty="0">
              <a:solidFill>
                <a:schemeClr val="tx1"/>
              </a:solidFill>
            </a:endParaRPr>
          </a:p>
          <a:p>
            <a:pPr algn="ctr"/>
            <a:r>
              <a:rPr lang="tr-TR" b="1" dirty="0">
                <a:solidFill>
                  <a:schemeClr val="tx1"/>
                </a:solidFill>
              </a:rPr>
              <a:t>Devleti bilgilendirme raporları </a:t>
            </a:r>
          </a:p>
          <a:p>
            <a:pPr algn="ctr"/>
            <a:endParaRPr lang="en-US" dirty="0">
              <a:solidFill>
                <a:schemeClr val="tx1"/>
              </a:solidFill>
            </a:endParaRPr>
          </a:p>
        </p:txBody>
      </p:sp>
      <p:sp>
        <p:nvSpPr>
          <p:cNvPr id="9" name="Rectangle: Rounded Corners 35">
            <a:extLst>
              <a:ext uri="{FF2B5EF4-FFF2-40B4-BE49-F238E27FC236}">
                <a16:creationId xmlns:a16="http://schemas.microsoft.com/office/drawing/2014/main" id="{B3B47407-C88D-4D2A-BAF9-91CECD4F6BEC}"/>
              </a:ext>
            </a:extLst>
          </p:cNvPr>
          <p:cNvSpPr/>
          <p:nvPr/>
        </p:nvSpPr>
        <p:spPr>
          <a:xfrm>
            <a:off x="3227072" y="2034521"/>
            <a:ext cx="2846452" cy="3635101"/>
          </a:xfrm>
          <a:prstGeom prst="roundRect">
            <a:avLst>
              <a:gd name="adj" fmla="val 498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a:solidFill>
                <a:schemeClr val="bg1"/>
              </a:solidFill>
            </a:endParaRPr>
          </a:p>
        </p:txBody>
      </p:sp>
      <p:pic>
        <p:nvPicPr>
          <p:cNvPr id="10" name="Picture 36">
            <a:extLst>
              <a:ext uri="{FF2B5EF4-FFF2-40B4-BE49-F238E27FC236}">
                <a16:creationId xmlns:a16="http://schemas.microsoft.com/office/drawing/2014/main" id="{C167561E-F774-436F-AB8B-5D8B810EE12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25252" y="2140374"/>
            <a:ext cx="2054365" cy="3455483"/>
          </a:xfrm>
          <a:prstGeom prst="rect">
            <a:avLst/>
          </a:prstGeom>
        </p:spPr>
      </p:pic>
      <p:pic>
        <p:nvPicPr>
          <p:cNvPr id="11" name="Picture 2">
            <a:extLst>
              <a:ext uri="{FF2B5EF4-FFF2-40B4-BE49-F238E27FC236}">
                <a16:creationId xmlns:a16="http://schemas.microsoft.com/office/drawing/2014/main" id="{BFB4077F-21F6-4CA0-B975-9B6B3E31D4B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17220" b="17220"/>
          <a:stretch/>
        </p:blipFill>
        <p:spPr bwMode="auto">
          <a:xfrm>
            <a:off x="6539440" y="2034520"/>
            <a:ext cx="5544616" cy="3635102"/>
          </a:xfrm>
          <a:prstGeom prst="roundRect">
            <a:avLst>
              <a:gd name="adj" fmla="val 4375"/>
            </a:avLst>
          </a:prstGeom>
          <a:noFill/>
          <a:extLst>
            <a:ext uri="{909E8E84-426E-40DD-AFC4-6F175D3DCCD1}">
              <a14:hiddenFill xmlns:a14="http://schemas.microsoft.com/office/drawing/2010/main">
                <a:solidFill>
                  <a:srgbClr val="FFFFFF"/>
                </a:solidFill>
              </a14:hiddenFill>
            </a:ext>
          </a:extLst>
        </p:spPr>
      </p:pic>
      <p:cxnSp>
        <p:nvCxnSpPr>
          <p:cNvPr id="12" name="Straight Connector 38">
            <a:extLst>
              <a:ext uri="{FF2B5EF4-FFF2-40B4-BE49-F238E27FC236}">
                <a16:creationId xmlns:a16="http://schemas.microsoft.com/office/drawing/2014/main" id="{379DF4AD-792E-4EC9-A79A-D09B9DABFD80}"/>
              </a:ext>
            </a:extLst>
          </p:cNvPr>
          <p:cNvCxnSpPr/>
          <p:nvPr/>
        </p:nvCxnSpPr>
        <p:spPr>
          <a:xfrm>
            <a:off x="6323416" y="2034520"/>
            <a:ext cx="0" cy="35613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2">
            <a:extLst>
              <a:ext uri="{FF2B5EF4-FFF2-40B4-BE49-F238E27FC236}">
                <a16:creationId xmlns:a16="http://schemas.microsoft.com/office/drawing/2014/main" id="{46CFD2B8-73CD-4EAC-B9E4-248B618A34A0}"/>
              </a:ext>
            </a:extLst>
          </p:cNvPr>
          <p:cNvSpPr txBox="1">
            <a:spLocks/>
          </p:cNvSpPr>
          <p:nvPr/>
        </p:nvSpPr>
        <p:spPr>
          <a:xfrm>
            <a:off x="624418" y="269357"/>
            <a:ext cx="10700511" cy="1292662"/>
          </a:xfrm>
          <a:prstGeom prst="rect">
            <a:avLst/>
          </a:prstGeom>
        </p:spPr>
        <p:txBody>
          <a:bodyPr vert="horz" lIns="0" tIns="0" rIns="0" bIns="0" rtlCol="0" anchor="t" anchorCtr="0">
            <a:spAutoFit/>
          </a:bodyPr>
          <a:lstStyle>
            <a:lvl1pPr algn="ctr" defTabSz="914400" rtl="0" eaLnBrk="1" latinLnBrk="0" hangingPunct="1">
              <a:lnSpc>
                <a:spcPct val="100000"/>
              </a:lnSpc>
              <a:spcBef>
                <a:spcPct val="0"/>
              </a:spcBef>
              <a:buNone/>
              <a:defRPr lang="nb-NO" sz="4000" b="0" i="0" kern="1200" cap="none" baseline="0" dirty="0" smtClean="0">
                <a:solidFill>
                  <a:schemeClr val="tx1"/>
                </a:solidFill>
                <a:latin typeface="Calibri Light" panose="020F0302020204030204" pitchFamily="34" charset="0"/>
                <a:ea typeface="+mj-ea"/>
                <a:cs typeface="Calibri Light" panose="020F0302020204030204" pitchFamily="34" charset="0"/>
                <a:sym typeface="Calibri Bold" charset="0"/>
              </a:defRPr>
            </a:lvl1pPr>
          </a:lstStyle>
          <a:p>
            <a:r>
              <a:rPr lang="tr-TR" sz="2800" b="1" dirty="0">
                <a:solidFill>
                  <a:schemeClr val="accent1">
                    <a:lumMod val="75000"/>
                  </a:schemeClr>
                </a:solidFill>
                <a:latin typeface="+mn-lt"/>
              </a:rPr>
              <a:t>Devleti Bilgilendirme Raporları </a:t>
            </a:r>
          </a:p>
          <a:p>
            <a:r>
              <a:rPr lang="tr-TR" sz="2800" b="1" dirty="0">
                <a:solidFill>
                  <a:schemeClr val="accent1">
                    <a:lumMod val="75000"/>
                  </a:schemeClr>
                </a:solidFill>
                <a:latin typeface="+mn-lt"/>
              </a:rPr>
              <a:t>ve Tüketicinin Bilgilendirilmesi</a:t>
            </a:r>
            <a:r>
              <a:rPr lang="en-TR" sz="2800" b="1" dirty="0">
                <a:solidFill>
                  <a:schemeClr val="accent1">
                    <a:lumMod val="75000"/>
                  </a:schemeClr>
                </a:solidFill>
                <a:latin typeface="+mn-lt"/>
              </a:rPr>
              <a:t> </a:t>
            </a:r>
            <a:br>
              <a:rPr lang="en-US" sz="2800" b="1" dirty="0">
                <a:solidFill>
                  <a:schemeClr val="accent1">
                    <a:lumMod val="75000"/>
                  </a:schemeClr>
                </a:solidFill>
                <a:latin typeface="+mn-lt"/>
              </a:rPr>
            </a:br>
            <a:endParaRPr lang="en-US" sz="2800" b="1" dirty="0">
              <a:solidFill>
                <a:schemeClr val="accent1">
                  <a:lumMod val="75000"/>
                </a:schemeClr>
              </a:solidFill>
              <a:latin typeface="+mn-lt"/>
            </a:endParaRPr>
          </a:p>
        </p:txBody>
      </p:sp>
      <p:pic>
        <p:nvPicPr>
          <p:cNvPr id="14" name="Picture 2">
            <a:extLst>
              <a:ext uri="{FF2B5EF4-FFF2-40B4-BE49-F238E27FC236}">
                <a16:creationId xmlns:a16="http://schemas.microsoft.com/office/drawing/2014/main" id="{88C31A06-B2ED-4CF7-BC5E-D2C4FD7AE45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8612" y="269357"/>
            <a:ext cx="1043894" cy="1034156"/>
          </a:xfrm>
          <a:prstGeom prst="rect">
            <a:avLst/>
          </a:prstGeom>
        </p:spPr>
      </p:pic>
      <p:sp>
        <p:nvSpPr>
          <p:cNvPr id="15" name="TextBox 15">
            <a:extLst>
              <a:ext uri="{FF2B5EF4-FFF2-40B4-BE49-F238E27FC236}">
                <a16:creationId xmlns:a16="http://schemas.microsoft.com/office/drawing/2014/main" id="{C816E556-FCF7-4958-9911-753F35F252FF}"/>
              </a:ext>
            </a:extLst>
          </p:cNvPr>
          <p:cNvSpPr txBox="1"/>
          <p:nvPr/>
        </p:nvSpPr>
        <p:spPr>
          <a:xfrm>
            <a:off x="218999" y="137423"/>
            <a:ext cx="648072" cy="411257"/>
          </a:xfrm>
          <a:prstGeom prst="rect">
            <a:avLst/>
          </a:prstGeom>
          <a:noFill/>
        </p:spPr>
        <p:txBody>
          <a:bodyPr wrap="square" lIns="36000" tIns="36000" rIns="36000" bIns="36000" rtlCol="0">
            <a:spAutoFit/>
          </a:bodyPr>
          <a:lstStyle/>
          <a:p>
            <a:r>
              <a:rPr lang="en-US" sz="2200" b="1" dirty="0">
                <a:solidFill>
                  <a:schemeClr val="accent3"/>
                </a:solidFill>
              </a:rPr>
              <a:t>#11</a:t>
            </a:r>
          </a:p>
        </p:txBody>
      </p:sp>
    </p:spTree>
    <p:extLst>
      <p:ext uri="{BB962C8B-B14F-4D97-AF65-F5344CB8AC3E}">
        <p14:creationId xmlns:p14="http://schemas.microsoft.com/office/powerpoint/2010/main" val="198179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7F65142-D57D-4636-BBA6-1632D0DC2936}"/>
              </a:ext>
            </a:extLst>
          </p:cNvPr>
          <p:cNvSpPr>
            <a:spLocks noGrp="1"/>
          </p:cNvSpPr>
          <p:nvPr>
            <p:ph type="sldNum" sz="quarter" idx="12"/>
          </p:nvPr>
        </p:nvSpPr>
        <p:spPr>
          <a:xfrm>
            <a:off x="11586544" y="6618716"/>
            <a:ext cx="480000" cy="128216"/>
          </a:xfrm>
        </p:spPr>
        <p:txBody>
          <a:bodyPr/>
          <a:lstStyle/>
          <a:p>
            <a:fld id="{E9949913-A76F-43DF-AC4E-B61A33296CE7}" type="slidenum">
              <a:rPr lang="nb-NO" sz="800" smtClean="0"/>
              <a:t>23</a:t>
            </a:fld>
            <a:endParaRPr lang="nb-NO" sz="800" dirty="0"/>
          </a:p>
        </p:txBody>
      </p:sp>
      <p:sp>
        <p:nvSpPr>
          <p:cNvPr id="6" name="Rectangle 4">
            <a:extLst>
              <a:ext uri="{FF2B5EF4-FFF2-40B4-BE49-F238E27FC236}">
                <a16:creationId xmlns:a16="http://schemas.microsoft.com/office/drawing/2014/main" id="{40D81306-0B16-4A04-8287-56B92A6011F0}"/>
              </a:ext>
            </a:extLst>
          </p:cNvPr>
          <p:cNvSpPr/>
          <p:nvPr/>
        </p:nvSpPr>
        <p:spPr>
          <a:xfrm>
            <a:off x="0" y="1628800"/>
            <a:ext cx="12191999" cy="430887"/>
          </a:xfrm>
          <a:prstGeom prst="rect">
            <a:avLst/>
          </a:prstGeom>
        </p:spPr>
        <p:txBody>
          <a:bodyPr vert="horz" lIns="0" tIns="0" rIns="0" bIns="0" rtlCol="0" anchor="t" anchorCtr="0">
            <a:spAutoFit/>
          </a:bodyPr>
          <a:lstStyle/>
          <a:p>
            <a:pPr algn="ctr">
              <a:spcBef>
                <a:spcPct val="0"/>
              </a:spcBef>
            </a:pPr>
            <a:r>
              <a:rPr lang="tr-TR" sz="2800" b="1" dirty="0">
                <a:solidFill>
                  <a:schemeClr val="accent1">
                    <a:lumMod val="75000"/>
                  </a:schemeClr>
                </a:solidFill>
                <a:ea typeface="+mj-ea"/>
                <a:cs typeface="Calibri Light" panose="020F0302020204030204" pitchFamily="34" charset="0"/>
              </a:rPr>
              <a:t>Kanunu düzenleyenler, şunları tanımlar:</a:t>
            </a:r>
          </a:p>
        </p:txBody>
      </p:sp>
      <p:sp>
        <p:nvSpPr>
          <p:cNvPr id="7" name="Oval 6">
            <a:extLst>
              <a:ext uri="{FF2B5EF4-FFF2-40B4-BE49-F238E27FC236}">
                <a16:creationId xmlns:a16="http://schemas.microsoft.com/office/drawing/2014/main" id="{DC0FFF8E-8EFC-4915-AF28-5A16596A79E8}"/>
              </a:ext>
            </a:extLst>
          </p:cNvPr>
          <p:cNvSpPr/>
          <p:nvPr/>
        </p:nvSpPr>
        <p:spPr>
          <a:xfrm>
            <a:off x="1354890" y="2654020"/>
            <a:ext cx="2796894" cy="27968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b-NO" sz="1600" dirty="0">
              <a:solidFill>
                <a:schemeClr val="tx1"/>
              </a:solidFill>
            </a:endParaRPr>
          </a:p>
        </p:txBody>
      </p:sp>
      <p:sp>
        <p:nvSpPr>
          <p:cNvPr id="8" name="Rectangle 6">
            <a:extLst>
              <a:ext uri="{FF2B5EF4-FFF2-40B4-BE49-F238E27FC236}">
                <a16:creationId xmlns:a16="http://schemas.microsoft.com/office/drawing/2014/main" id="{1F6C69E8-6361-460F-9B5A-02301CDF1EBB}"/>
              </a:ext>
            </a:extLst>
          </p:cNvPr>
          <p:cNvSpPr/>
          <p:nvPr/>
        </p:nvSpPr>
        <p:spPr>
          <a:xfrm>
            <a:off x="1306014" y="3515465"/>
            <a:ext cx="2838561" cy="1184940"/>
          </a:xfrm>
          <a:prstGeom prst="rect">
            <a:avLst/>
          </a:prstGeom>
          <a:noFill/>
        </p:spPr>
        <p:txBody>
          <a:bodyPr wrap="square" anchor="t">
            <a:spAutoFit/>
          </a:bodyPr>
          <a:lstStyle/>
          <a:p>
            <a:pPr algn="ctr">
              <a:lnSpc>
                <a:spcPts val="3000"/>
              </a:lnSpc>
              <a:spcAft>
                <a:spcPts val="600"/>
              </a:spcAft>
            </a:pPr>
            <a:r>
              <a:rPr lang="tr-TR" sz="2800" b="1" dirty="0"/>
              <a:t>Net cezalar:</a:t>
            </a:r>
          </a:p>
          <a:p>
            <a:pPr marL="285750" indent="-285750" algn="ctr">
              <a:spcAft>
                <a:spcPts val="600"/>
              </a:spcAft>
              <a:buFont typeface="Arial" panose="020B0604020202020204" pitchFamily="34" charset="0"/>
              <a:buChar char="•"/>
            </a:pPr>
            <a:r>
              <a:rPr lang="tr-TR" dirty="0"/>
              <a:t> Kanun dışı faaliyet</a:t>
            </a:r>
          </a:p>
          <a:p>
            <a:pPr marL="285750" indent="-285750" algn="ctr">
              <a:spcAft>
                <a:spcPts val="600"/>
              </a:spcAft>
              <a:buFont typeface="Arial" panose="020B0604020202020204" pitchFamily="34" charset="0"/>
              <a:buChar char="•"/>
            </a:pPr>
            <a:r>
              <a:rPr lang="tr-TR" dirty="0"/>
              <a:t>Hedeflere ulaşılamaması</a:t>
            </a:r>
          </a:p>
        </p:txBody>
      </p:sp>
      <p:sp>
        <p:nvSpPr>
          <p:cNvPr id="9" name="Oval 8">
            <a:extLst>
              <a:ext uri="{FF2B5EF4-FFF2-40B4-BE49-F238E27FC236}">
                <a16:creationId xmlns:a16="http://schemas.microsoft.com/office/drawing/2014/main" id="{742B5BB1-86C1-4BC9-A790-7F9D5B26C975}"/>
              </a:ext>
            </a:extLst>
          </p:cNvPr>
          <p:cNvSpPr/>
          <p:nvPr/>
        </p:nvSpPr>
        <p:spPr>
          <a:xfrm>
            <a:off x="4603847" y="2647955"/>
            <a:ext cx="2796894" cy="27968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b-NO" sz="1600" dirty="0">
              <a:solidFill>
                <a:schemeClr val="tx1"/>
              </a:solidFill>
            </a:endParaRPr>
          </a:p>
        </p:txBody>
      </p:sp>
      <p:sp>
        <p:nvSpPr>
          <p:cNvPr id="10" name="Rectangle 8">
            <a:extLst>
              <a:ext uri="{FF2B5EF4-FFF2-40B4-BE49-F238E27FC236}">
                <a16:creationId xmlns:a16="http://schemas.microsoft.com/office/drawing/2014/main" id="{5EB1EB2F-5922-44E0-A19A-D1EE6C67A097}"/>
              </a:ext>
            </a:extLst>
          </p:cNvPr>
          <p:cNvSpPr/>
          <p:nvPr/>
        </p:nvSpPr>
        <p:spPr>
          <a:xfrm>
            <a:off x="3881134" y="3615515"/>
            <a:ext cx="4303098" cy="861774"/>
          </a:xfrm>
          <a:prstGeom prst="rect">
            <a:avLst/>
          </a:prstGeom>
          <a:noFill/>
        </p:spPr>
        <p:txBody>
          <a:bodyPr wrap="square">
            <a:spAutoFit/>
          </a:bodyPr>
          <a:lstStyle/>
          <a:p>
            <a:pPr algn="ctr">
              <a:lnSpc>
                <a:spcPts val="3000"/>
              </a:lnSpc>
            </a:pPr>
            <a:r>
              <a:rPr lang="tr-TR" sz="2800" b="1" dirty="0"/>
              <a:t>İcra Yetkisine </a:t>
            </a:r>
          </a:p>
          <a:p>
            <a:pPr algn="ctr">
              <a:lnSpc>
                <a:spcPts val="3000"/>
              </a:lnSpc>
            </a:pPr>
            <a:r>
              <a:rPr lang="tr-TR" sz="2800" b="1" dirty="0"/>
              <a:t>Sahip Kurum </a:t>
            </a:r>
          </a:p>
        </p:txBody>
      </p:sp>
      <p:sp>
        <p:nvSpPr>
          <p:cNvPr id="11" name="Oval 10">
            <a:extLst>
              <a:ext uri="{FF2B5EF4-FFF2-40B4-BE49-F238E27FC236}">
                <a16:creationId xmlns:a16="http://schemas.microsoft.com/office/drawing/2014/main" id="{3828E0D6-1BEE-4A2E-B9BA-2C1CDC91A613}"/>
              </a:ext>
            </a:extLst>
          </p:cNvPr>
          <p:cNvSpPr/>
          <p:nvPr/>
        </p:nvSpPr>
        <p:spPr>
          <a:xfrm>
            <a:off x="7824192" y="2592552"/>
            <a:ext cx="2796894" cy="27968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b-NO" sz="1600" dirty="0">
              <a:solidFill>
                <a:schemeClr val="tx1"/>
              </a:solidFill>
            </a:endParaRPr>
          </a:p>
        </p:txBody>
      </p:sp>
      <p:sp>
        <p:nvSpPr>
          <p:cNvPr id="12" name="Rectangle 10">
            <a:extLst>
              <a:ext uri="{FF2B5EF4-FFF2-40B4-BE49-F238E27FC236}">
                <a16:creationId xmlns:a16="http://schemas.microsoft.com/office/drawing/2014/main" id="{5AFD1C30-681B-4418-9D9A-A636C77A8BEF}"/>
              </a:ext>
            </a:extLst>
          </p:cNvPr>
          <p:cNvSpPr/>
          <p:nvPr/>
        </p:nvSpPr>
        <p:spPr>
          <a:xfrm>
            <a:off x="8521602" y="3560112"/>
            <a:ext cx="1549591" cy="861774"/>
          </a:xfrm>
          <a:prstGeom prst="rect">
            <a:avLst/>
          </a:prstGeom>
          <a:noFill/>
        </p:spPr>
        <p:txBody>
          <a:bodyPr wrap="none">
            <a:spAutoFit/>
          </a:bodyPr>
          <a:lstStyle/>
          <a:p>
            <a:pPr algn="ctr">
              <a:lnSpc>
                <a:spcPts val="3000"/>
              </a:lnSpc>
            </a:pPr>
            <a:r>
              <a:rPr lang="tr-TR" sz="2800" b="1" dirty="0"/>
              <a:t>Denetim </a:t>
            </a:r>
          </a:p>
          <a:p>
            <a:pPr algn="ctr">
              <a:lnSpc>
                <a:spcPts val="3000"/>
              </a:lnSpc>
            </a:pPr>
            <a:r>
              <a:rPr lang="tr-TR" sz="2800" b="1" dirty="0"/>
              <a:t>Kuralları</a:t>
            </a:r>
          </a:p>
        </p:txBody>
      </p:sp>
      <p:sp>
        <p:nvSpPr>
          <p:cNvPr id="13" name="Title 5">
            <a:extLst>
              <a:ext uri="{FF2B5EF4-FFF2-40B4-BE49-F238E27FC236}">
                <a16:creationId xmlns:a16="http://schemas.microsoft.com/office/drawing/2014/main" id="{E4BBF7B7-1698-49C1-B4EB-146FFFE88E40}"/>
              </a:ext>
            </a:extLst>
          </p:cNvPr>
          <p:cNvSpPr txBox="1">
            <a:spLocks/>
          </p:cNvSpPr>
          <p:nvPr/>
        </p:nvSpPr>
        <p:spPr>
          <a:xfrm>
            <a:off x="335360" y="347398"/>
            <a:ext cx="10700511" cy="615553"/>
          </a:xfrm>
          <a:prstGeom prst="rect">
            <a:avLst/>
          </a:prstGeom>
        </p:spPr>
        <p:txBody>
          <a:bodyPr vert="horz" lIns="0" tIns="0" rIns="0" bIns="0" rtlCol="0" anchor="t" anchorCtr="0">
            <a:spAutoFit/>
          </a:bodyPr>
          <a:lstStyle>
            <a:lvl1pPr algn="ctr" defTabSz="914400" rtl="0" eaLnBrk="1" latinLnBrk="0" hangingPunct="1">
              <a:lnSpc>
                <a:spcPct val="100000"/>
              </a:lnSpc>
              <a:spcBef>
                <a:spcPct val="0"/>
              </a:spcBef>
              <a:buNone/>
              <a:defRPr lang="nb-NO" sz="4000" b="0" i="0" kern="1200" cap="none" baseline="0" dirty="0" smtClean="0">
                <a:solidFill>
                  <a:schemeClr val="bg1"/>
                </a:solidFill>
                <a:latin typeface="Calibri Light" panose="020F0302020204030204" pitchFamily="34" charset="0"/>
                <a:ea typeface="+mj-ea"/>
                <a:cs typeface="Calibri Light" panose="020F0302020204030204" pitchFamily="34" charset="0"/>
                <a:sym typeface="Calibri Bold" charset="0"/>
              </a:defRPr>
            </a:lvl1pPr>
          </a:lstStyle>
          <a:p>
            <a:r>
              <a:rPr lang="en-US" dirty="0">
                <a:solidFill>
                  <a:schemeClr val="tx1"/>
                </a:solidFill>
              </a:rPr>
              <a:t>      </a:t>
            </a:r>
            <a:r>
              <a:rPr lang="tr-TR" sz="2800" b="1" dirty="0">
                <a:solidFill>
                  <a:schemeClr val="accent1">
                    <a:lumMod val="75000"/>
                  </a:schemeClr>
                </a:solidFill>
                <a:latin typeface="+mn-lt"/>
              </a:rPr>
              <a:t>Hükümet Tarafından Yapılan Düzenlemeler</a:t>
            </a:r>
          </a:p>
        </p:txBody>
      </p:sp>
      <p:sp>
        <p:nvSpPr>
          <p:cNvPr id="14" name="Rectangle 15">
            <a:extLst>
              <a:ext uri="{FF2B5EF4-FFF2-40B4-BE49-F238E27FC236}">
                <a16:creationId xmlns:a16="http://schemas.microsoft.com/office/drawing/2014/main" id="{EBF93B06-EB72-42AA-93BA-7EC41208D6C2}"/>
              </a:ext>
            </a:extLst>
          </p:cNvPr>
          <p:cNvSpPr/>
          <p:nvPr/>
        </p:nvSpPr>
        <p:spPr>
          <a:xfrm>
            <a:off x="263353" y="188640"/>
            <a:ext cx="1255626" cy="1134133"/>
          </a:xfrm>
          <a:prstGeom prst="rect">
            <a:avLst/>
          </a:prstGeom>
          <a:solidFill>
            <a:srgbClr val="E9F1F0"/>
          </a:solidFill>
          <a:ln>
            <a:solidFill>
              <a:srgbClr val="E9F1F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dirty="0">
              <a:solidFill>
                <a:schemeClr val="bg1"/>
              </a:solidFill>
            </a:endParaRPr>
          </a:p>
        </p:txBody>
      </p:sp>
      <p:pic>
        <p:nvPicPr>
          <p:cNvPr id="15" name="Picture 2">
            <a:extLst>
              <a:ext uri="{FF2B5EF4-FFF2-40B4-BE49-F238E27FC236}">
                <a16:creationId xmlns:a16="http://schemas.microsoft.com/office/drawing/2014/main" id="{B4208F47-3BDA-4411-8D79-9C3DDD82468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42891" y="388916"/>
            <a:ext cx="1071093" cy="949290"/>
          </a:xfrm>
          <a:prstGeom prst="rect">
            <a:avLst/>
          </a:prstGeom>
        </p:spPr>
      </p:pic>
      <p:sp>
        <p:nvSpPr>
          <p:cNvPr id="16" name="TextBox 14">
            <a:extLst>
              <a:ext uri="{FF2B5EF4-FFF2-40B4-BE49-F238E27FC236}">
                <a16:creationId xmlns:a16="http://schemas.microsoft.com/office/drawing/2014/main" id="{03A2F315-4E4F-4863-B6AA-96D48F290FF4}"/>
              </a:ext>
            </a:extLst>
          </p:cNvPr>
          <p:cNvSpPr txBox="1"/>
          <p:nvPr/>
        </p:nvSpPr>
        <p:spPr>
          <a:xfrm>
            <a:off x="258358" y="126336"/>
            <a:ext cx="648072" cy="411257"/>
          </a:xfrm>
          <a:prstGeom prst="rect">
            <a:avLst/>
          </a:prstGeom>
          <a:noFill/>
        </p:spPr>
        <p:txBody>
          <a:bodyPr wrap="square" lIns="36000" tIns="36000" rIns="36000" bIns="36000" rtlCol="0">
            <a:spAutoFit/>
          </a:bodyPr>
          <a:lstStyle/>
          <a:p>
            <a:r>
              <a:rPr lang="en-US" sz="2200" b="1" dirty="0">
                <a:solidFill>
                  <a:schemeClr val="accent3"/>
                </a:solidFill>
              </a:rPr>
              <a:t>#12</a:t>
            </a:r>
          </a:p>
        </p:txBody>
      </p:sp>
    </p:spTree>
    <p:extLst>
      <p:ext uri="{BB962C8B-B14F-4D97-AF65-F5344CB8AC3E}">
        <p14:creationId xmlns:p14="http://schemas.microsoft.com/office/powerpoint/2010/main" val="1963661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43E7DC-5101-4E7C-ADB5-596311F53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1B8BCA7A-6464-4C53-A572-89B2B3C2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0976177 w 12192000"/>
              <a:gd name="connsiteY3" fmla="*/ 6858000 h 6858000"/>
              <a:gd name="connsiteX4" fmla="*/ 10997120 w 12192000"/>
              <a:gd name="connsiteY4" fmla="*/ 6851980 h 6858000"/>
              <a:gd name="connsiteX5" fmla="*/ 12094512 w 12192000"/>
              <a:gd name="connsiteY5" fmla="*/ 6315404 h 6858000"/>
              <a:gd name="connsiteX6" fmla="*/ 12191999 w 12192000"/>
              <a:gd name="connsiteY6" fmla="*/ 6239611 h 6858000"/>
              <a:gd name="connsiteX7" fmla="*/ 12191999 w 12192000"/>
              <a:gd name="connsiteY7" fmla="*/ 1104399 h 6858000"/>
              <a:gd name="connsiteX8" fmla="*/ 11979198 w 12192000"/>
              <a:gd name="connsiteY8" fmla="*/ 1051011 h 6858000"/>
              <a:gd name="connsiteX9" fmla="*/ 11742378 w 12192000"/>
              <a:gd name="connsiteY9" fmla="*/ 986227 h 6858000"/>
              <a:gd name="connsiteX10" fmla="*/ 12063968 w 12192000"/>
              <a:gd name="connsiteY10" fmla="*/ 729780 h 6858000"/>
              <a:gd name="connsiteX11" fmla="*/ 11572835 w 12192000"/>
              <a:gd name="connsiteY11" fmla="*/ 670151 h 6858000"/>
              <a:gd name="connsiteX12" fmla="*/ 11524844 w 12192000"/>
              <a:gd name="connsiteY12" fmla="*/ 671946 h 6858000"/>
              <a:gd name="connsiteX13" fmla="*/ 10560518 w 12192000"/>
              <a:gd name="connsiteY13" fmla="*/ 632492 h 6858000"/>
              <a:gd name="connsiteX14" fmla="*/ 9178169 w 12192000"/>
              <a:gd name="connsiteY14" fmla="*/ 501577 h 6858000"/>
              <a:gd name="connsiteX15" fmla="*/ 8033984 w 12192000"/>
              <a:gd name="connsiteY15" fmla="*/ 423121 h 6858000"/>
              <a:gd name="connsiteX16" fmla="*/ 6815795 w 12192000"/>
              <a:gd name="connsiteY16" fmla="*/ 270688 h 6858000"/>
              <a:gd name="connsiteX17" fmla="*/ 6757489 w 12192000"/>
              <a:gd name="connsiteY17" fmla="*/ 260880 h 6858000"/>
              <a:gd name="connsiteX18" fmla="*/ 6703217 w 12192000"/>
              <a:gd name="connsiteY18" fmla="*/ 290416 h 6858000"/>
              <a:gd name="connsiteX19" fmla="*/ 7005521 w 12192000"/>
              <a:gd name="connsiteY19" fmla="*/ 401154 h 6858000"/>
              <a:gd name="connsiteX20" fmla="*/ 6532779 w 12192000"/>
              <a:gd name="connsiteY20" fmla="*/ 342871 h 6858000"/>
              <a:gd name="connsiteX21" fmla="*/ 6524704 w 12192000"/>
              <a:gd name="connsiteY21" fmla="*/ 380529 h 6858000"/>
              <a:gd name="connsiteX22" fmla="*/ 7061587 w 12192000"/>
              <a:gd name="connsiteY22" fmla="*/ 523098 h 6858000"/>
              <a:gd name="connsiteX23" fmla="*/ 7013594 w 12192000"/>
              <a:gd name="connsiteY23" fmla="*/ 545070 h 6858000"/>
              <a:gd name="connsiteX24" fmla="*/ 6728335 w 12192000"/>
              <a:gd name="connsiteY24" fmla="*/ 489924 h 6858000"/>
              <a:gd name="connsiteX25" fmla="*/ 6670923 w 12192000"/>
              <a:gd name="connsiteY25" fmla="*/ 504270 h 6858000"/>
              <a:gd name="connsiteX26" fmla="*/ 6699180 w 12192000"/>
              <a:gd name="connsiteY26" fmla="*/ 571069 h 6858000"/>
              <a:gd name="connsiteX27" fmla="*/ 6822972 w 12192000"/>
              <a:gd name="connsiteY27" fmla="*/ 597073 h 6858000"/>
              <a:gd name="connsiteX28" fmla="*/ 7015839 w 12192000"/>
              <a:gd name="connsiteY28" fmla="*/ 753992 h 6858000"/>
              <a:gd name="connsiteX29" fmla="*/ 6723848 w 12192000"/>
              <a:gd name="connsiteY29" fmla="*/ 735160 h 6858000"/>
              <a:gd name="connsiteX30" fmla="*/ 6672268 w 12192000"/>
              <a:gd name="connsiteY30" fmla="*/ 773268 h 6858000"/>
              <a:gd name="connsiteX31" fmla="*/ 6652532 w 12192000"/>
              <a:gd name="connsiteY31" fmla="*/ 822585 h 6858000"/>
              <a:gd name="connsiteX32" fmla="*/ 6539505 w 12192000"/>
              <a:gd name="connsiteY32" fmla="*/ 863382 h 6858000"/>
              <a:gd name="connsiteX33" fmla="*/ 6717122 w 12192000"/>
              <a:gd name="connsiteY33" fmla="*/ 909114 h 6858000"/>
              <a:gd name="connsiteX34" fmla="*/ 6527397 w 12192000"/>
              <a:gd name="connsiteY34" fmla="*/ 909114 h 6858000"/>
              <a:gd name="connsiteX35" fmla="*/ 6309411 w 12192000"/>
              <a:gd name="connsiteY35" fmla="*/ 877731 h 6858000"/>
              <a:gd name="connsiteX36" fmla="*/ 6077077 w 12192000"/>
              <a:gd name="connsiteY36" fmla="*/ 887593 h 6858000"/>
              <a:gd name="connsiteX37" fmla="*/ 6076642 w 12192000"/>
              <a:gd name="connsiteY37" fmla="*/ 887537 h 6858000"/>
              <a:gd name="connsiteX38" fmla="*/ 6032390 w 12192000"/>
              <a:gd name="connsiteY38" fmla="*/ 898600 h 6858000"/>
              <a:gd name="connsiteX39" fmla="*/ 6008536 w 12192000"/>
              <a:gd name="connsiteY39" fmla="*/ 914503 h 6858000"/>
              <a:gd name="connsiteX40" fmla="*/ 5944926 w 12192000"/>
              <a:gd name="connsiteY40" fmla="*/ 922454 h 6858000"/>
              <a:gd name="connsiteX41" fmla="*/ 5929023 w 12192000"/>
              <a:gd name="connsiteY41" fmla="*/ 954259 h 6858000"/>
              <a:gd name="connsiteX42" fmla="*/ 5938641 w 12192000"/>
              <a:gd name="connsiteY42" fmla="*/ 983356 h 6858000"/>
              <a:gd name="connsiteX43" fmla="*/ 5941380 w 12192000"/>
              <a:gd name="connsiteY43" fmla="*/ 994243 h 6858000"/>
              <a:gd name="connsiteX44" fmla="*/ 6022639 w 12192000"/>
              <a:gd name="connsiteY44" fmla="*/ 1012399 h 6858000"/>
              <a:gd name="connsiteX45" fmla="*/ 6620687 w 12192000"/>
              <a:gd name="connsiteY45" fmla="*/ 1222947 h 6858000"/>
              <a:gd name="connsiteX46" fmla="*/ 6557895 w 12192000"/>
              <a:gd name="connsiteY46" fmla="*/ 1308577 h 6858000"/>
              <a:gd name="connsiteX47" fmla="*/ 6815348 w 12192000"/>
              <a:gd name="connsiteY47" fmla="*/ 1401831 h 6858000"/>
              <a:gd name="connsiteX48" fmla="*/ 6878591 w 12192000"/>
              <a:gd name="connsiteY48" fmla="*/ 1494187 h 6858000"/>
              <a:gd name="connsiteX49" fmla="*/ 6799202 w 12192000"/>
              <a:gd name="connsiteY49" fmla="*/ 1486118 h 6858000"/>
              <a:gd name="connsiteX50" fmla="*/ 6731027 w 12192000"/>
              <a:gd name="connsiteY50" fmla="*/ 1503602 h 6858000"/>
              <a:gd name="connsiteX51" fmla="*/ 6759282 w 12192000"/>
              <a:gd name="connsiteY51" fmla="*/ 1621067 h 6858000"/>
              <a:gd name="connsiteX52" fmla="*/ 7123035 w 12192000"/>
              <a:gd name="connsiteY52" fmla="*/ 1772603 h 6858000"/>
              <a:gd name="connsiteX53" fmla="*/ 7155777 w 12192000"/>
              <a:gd name="connsiteY53" fmla="*/ 1821919 h 6858000"/>
              <a:gd name="connsiteX54" fmla="*/ 7112270 w 12192000"/>
              <a:gd name="connsiteY54" fmla="*/ 1856890 h 6858000"/>
              <a:gd name="connsiteX55" fmla="*/ 6994755 w 12192000"/>
              <a:gd name="connsiteY55" fmla="*/ 1874821 h 6858000"/>
              <a:gd name="connsiteX56" fmla="*/ 7159364 w 12192000"/>
              <a:gd name="connsiteY56" fmla="*/ 2042948 h 6858000"/>
              <a:gd name="connsiteX57" fmla="*/ 7219467 w 12192000"/>
              <a:gd name="connsiteY57" fmla="*/ 2089573 h 6858000"/>
              <a:gd name="connsiteX58" fmla="*/ 7322179 w 12192000"/>
              <a:gd name="connsiteY58" fmla="*/ 2161756 h 6858000"/>
              <a:gd name="connsiteX59" fmla="*/ 7323974 w 12192000"/>
              <a:gd name="connsiteY59" fmla="*/ 2183724 h 6858000"/>
              <a:gd name="connsiteX60" fmla="*/ 7184034 w 12192000"/>
              <a:gd name="connsiteY60" fmla="*/ 2261285 h 6858000"/>
              <a:gd name="connsiteX61" fmla="*/ 6931516 w 12192000"/>
              <a:gd name="connsiteY61" fmla="*/ 2240212 h 6858000"/>
              <a:gd name="connsiteX62" fmla="*/ 7304686 w 12192000"/>
              <a:gd name="connsiteY62" fmla="*/ 2355883 h 6858000"/>
              <a:gd name="connsiteX63" fmla="*/ 6096813 w 12192000"/>
              <a:gd name="connsiteY63" fmla="*/ 2080160 h 6858000"/>
              <a:gd name="connsiteX64" fmla="*/ 6173959 w 12192000"/>
              <a:gd name="connsiteY64" fmla="*/ 2152340 h 6858000"/>
              <a:gd name="connsiteX65" fmla="*/ 6596469 w 12192000"/>
              <a:gd name="connsiteY65" fmla="*/ 2342432 h 6858000"/>
              <a:gd name="connsiteX66" fmla="*/ 6716224 w 12192000"/>
              <a:gd name="connsiteY66" fmla="*/ 2461690 h 6858000"/>
              <a:gd name="connsiteX67" fmla="*/ 6841810 w 12192000"/>
              <a:gd name="connsiteY67" fmla="*/ 2527594 h 6858000"/>
              <a:gd name="connsiteX68" fmla="*/ 7018080 w 12192000"/>
              <a:gd name="connsiteY68" fmla="*/ 2526249 h 6858000"/>
              <a:gd name="connsiteX69" fmla="*/ 7143217 w 12192000"/>
              <a:gd name="connsiteY69" fmla="*/ 2627573 h 6858000"/>
              <a:gd name="connsiteX70" fmla="*/ 7012697 w 12192000"/>
              <a:gd name="connsiteY70" fmla="*/ 2649094 h 6858000"/>
              <a:gd name="connsiteX71" fmla="*/ 6859752 w 12192000"/>
              <a:gd name="connsiteY71" fmla="*/ 2632505 h 6858000"/>
              <a:gd name="connsiteX72" fmla="*/ 6529636 w 12192000"/>
              <a:gd name="connsiteY72" fmla="*/ 2637883 h 6858000"/>
              <a:gd name="connsiteX73" fmla="*/ 6340360 w 12192000"/>
              <a:gd name="connsiteY73" fmla="*/ 2657610 h 6858000"/>
              <a:gd name="connsiteX74" fmla="*/ 5905294 w 12192000"/>
              <a:gd name="connsiteY74" fmla="*/ 2623984 h 6858000"/>
              <a:gd name="connsiteX75" fmla="*/ 5930860 w 12192000"/>
              <a:gd name="connsiteY75" fmla="*/ 2710066 h 6858000"/>
              <a:gd name="connsiteX76" fmla="*/ 5914710 w 12192000"/>
              <a:gd name="connsiteY76" fmla="*/ 2784935 h 6858000"/>
              <a:gd name="connsiteX77" fmla="*/ 5908433 w 12192000"/>
              <a:gd name="connsiteY77" fmla="*/ 2947683 h 6858000"/>
              <a:gd name="connsiteX78" fmla="*/ 5912470 w 12192000"/>
              <a:gd name="connsiteY78" fmla="*/ 2974134 h 6858000"/>
              <a:gd name="connsiteX79" fmla="*/ 5815141 w 12192000"/>
              <a:gd name="connsiteY79" fmla="*/ 2991171 h 6858000"/>
              <a:gd name="connsiteX80" fmla="*/ 6395082 w 12192000"/>
              <a:gd name="connsiteY80" fmla="*/ 3329661 h 6858000"/>
              <a:gd name="connsiteX81" fmla="*/ 6007557 w 12192000"/>
              <a:gd name="connsiteY81" fmla="*/ 3243581 h 6858000"/>
              <a:gd name="connsiteX82" fmla="*/ 5955079 w 12192000"/>
              <a:gd name="connsiteY82" fmla="*/ 3385704 h 6858000"/>
              <a:gd name="connsiteX83" fmla="*/ 6137180 w 12192000"/>
              <a:gd name="connsiteY83" fmla="*/ 3512133 h 6858000"/>
              <a:gd name="connsiteX84" fmla="*/ 6204457 w 12192000"/>
              <a:gd name="connsiteY84" fmla="*/ 3762302 h 6858000"/>
              <a:gd name="connsiteX85" fmla="*/ 6171716 w 12192000"/>
              <a:gd name="connsiteY85" fmla="*/ 3990952 h 6858000"/>
              <a:gd name="connsiteX86" fmla="*/ 6093674 w 12192000"/>
              <a:gd name="connsiteY86" fmla="*/ 4063580 h 6858000"/>
              <a:gd name="connsiteX87" fmla="*/ 5980645 w 12192000"/>
              <a:gd name="connsiteY87" fmla="*/ 4194045 h 6858000"/>
              <a:gd name="connsiteX88" fmla="*/ 5910676 w 12192000"/>
              <a:gd name="connsiteY88" fmla="*/ 4274743 h 6858000"/>
              <a:gd name="connsiteX89" fmla="*/ 5667577 w 12192000"/>
              <a:gd name="connsiteY89" fmla="*/ 4243362 h 6858000"/>
              <a:gd name="connsiteX90" fmla="*/ 5991859 w 12192000"/>
              <a:gd name="connsiteY90" fmla="*/ 4448252 h 6858000"/>
              <a:gd name="connsiteX91" fmla="*/ 5729024 w 12192000"/>
              <a:gd name="connsiteY91" fmla="*/ 4422695 h 6858000"/>
              <a:gd name="connsiteX92" fmla="*/ 5643357 w 12192000"/>
              <a:gd name="connsiteY92" fmla="*/ 4437041 h 6858000"/>
              <a:gd name="connsiteX93" fmla="*/ 5692243 w 12192000"/>
              <a:gd name="connsiteY93" fmla="*/ 4503395 h 6858000"/>
              <a:gd name="connsiteX94" fmla="*/ 5885111 w 12192000"/>
              <a:gd name="connsiteY94" fmla="*/ 4615926 h 6858000"/>
              <a:gd name="connsiteX95" fmla="*/ 6282503 w 12192000"/>
              <a:gd name="connsiteY95" fmla="*/ 4920793 h 6858000"/>
              <a:gd name="connsiteX96" fmla="*/ 5897668 w 12192000"/>
              <a:gd name="connsiteY96" fmla="*/ 4780915 h 6858000"/>
              <a:gd name="connsiteX97" fmla="*/ 6303132 w 12192000"/>
              <a:gd name="connsiteY97" fmla="*/ 5094297 h 6858000"/>
              <a:gd name="connsiteX98" fmla="*/ 6393287 w 12192000"/>
              <a:gd name="connsiteY98" fmla="*/ 5198310 h 6858000"/>
              <a:gd name="connsiteX99" fmla="*/ 6575386 w 12192000"/>
              <a:gd name="connsiteY99" fmla="*/ 5456548 h 6858000"/>
              <a:gd name="connsiteX100" fmla="*/ 6566415 w 12192000"/>
              <a:gd name="connsiteY100" fmla="*/ 5485690 h 6858000"/>
              <a:gd name="connsiteX101" fmla="*/ 6356059 w 12192000"/>
              <a:gd name="connsiteY101" fmla="*/ 5443995 h 6858000"/>
              <a:gd name="connsiteX102" fmla="*/ 6628762 w 12192000"/>
              <a:gd name="connsiteY102" fmla="*/ 5660990 h 6858000"/>
              <a:gd name="connsiteX103" fmla="*/ 6910436 w 12192000"/>
              <a:gd name="connsiteY103" fmla="*/ 5827767 h 6858000"/>
              <a:gd name="connsiteX104" fmla="*/ 6710393 w 12192000"/>
              <a:gd name="connsiteY104" fmla="*/ 5802214 h 6858000"/>
              <a:gd name="connsiteX105" fmla="*/ 6435448 w 12192000"/>
              <a:gd name="connsiteY105" fmla="*/ 5706719 h 6858000"/>
              <a:gd name="connsiteX106" fmla="*/ 6339913 w 12192000"/>
              <a:gd name="connsiteY106" fmla="*/ 5742586 h 6858000"/>
              <a:gd name="connsiteX107" fmla="*/ 6600503 w 12192000"/>
              <a:gd name="connsiteY107" fmla="*/ 5900398 h 6858000"/>
              <a:gd name="connsiteX108" fmla="*/ 6749863 w 12192000"/>
              <a:gd name="connsiteY108" fmla="*/ 5973478 h 6858000"/>
              <a:gd name="connsiteX109" fmla="*/ 6809515 w 12192000"/>
              <a:gd name="connsiteY109" fmla="*/ 6029519 h 6858000"/>
              <a:gd name="connsiteX110" fmla="*/ 6979954 w 12192000"/>
              <a:gd name="connsiteY110" fmla="*/ 6229474 h 6858000"/>
              <a:gd name="connsiteX111" fmla="*/ 7480509 w 12192000"/>
              <a:gd name="connsiteY111" fmla="*/ 6447812 h 6858000"/>
              <a:gd name="connsiteX112" fmla="*/ 7948764 w 12192000"/>
              <a:gd name="connsiteY112" fmla="*/ 6719056 h 6858000"/>
              <a:gd name="connsiteX113" fmla="*/ 8221244 w 12192000"/>
              <a:gd name="connsiteY113" fmla="*/ 6848868 h 6858000"/>
              <a:gd name="connsiteX114" fmla="*/ 8242921 w 12192000"/>
              <a:gd name="connsiteY114" fmla="*/ 6858000 h 6858000"/>
              <a:gd name="connsiteX115" fmla="*/ 0 w 12192000"/>
              <a:gd name="connsiteY1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2192000" h="6858000">
                <a:moveTo>
                  <a:pt x="0" y="0"/>
                </a:moveTo>
                <a:lnTo>
                  <a:pt x="12192000" y="0"/>
                </a:lnTo>
                <a:lnTo>
                  <a:pt x="12192000" y="6858000"/>
                </a:lnTo>
                <a:lnTo>
                  <a:pt x="10976177" y="6858000"/>
                </a:lnTo>
                <a:lnTo>
                  <a:pt x="10997120" y="6851980"/>
                </a:lnTo>
                <a:cubicBezTo>
                  <a:pt x="11372760" y="6734361"/>
                  <a:pt x="11757137" y="6563389"/>
                  <a:pt x="12094512" y="6315404"/>
                </a:cubicBezTo>
                <a:lnTo>
                  <a:pt x="12191999" y="6239611"/>
                </a:lnTo>
                <a:lnTo>
                  <a:pt x="12191999" y="1104399"/>
                </a:lnTo>
                <a:lnTo>
                  <a:pt x="11979198" y="1051011"/>
                </a:lnTo>
                <a:cubicBezTo>
                  <a:pt x="11902836" y="1030275"/>
                  <a:pt x="11824681" y="1008195"/>
                  <a:pt x="11742378" y="986227"/>
                </a:cubicBezTo>
                <a:cubicBezTo>
                  <a:pt x="11843295" y="875936"/>
                  <a:pt x="12022257" y="888939"/>
                  <a:pt x="12063968" y="729780"/>
                </a:cubicBezTo>
                <a:cubicBezTo>
                  <a:pt x="11901155" y="688534"/>
                  <a:pt x="11729822" y="735611"/>
                  <a:pt x="11572835" y="670151"/>
                </a:cubicBezTo>
                <a:cubicBezTo>
                  <a:pt x="11559381" y="664325"/>
                  <a:pt x="11540990" y="670151"/>
                  <a:pt x="11524844" y="671946"/>
                </a:cubicBezTo>
                <a:cubicBezTo>
                  <a:pt x="11201459" y="706916"/>
                  <a:pt x="10879418" y="676432"/>
                  <a:pt x="10560518" y="632492"/>
                </a:cubicBezTo>
                <a:cubicBezTo>
                  <a:pt x="10101230" y="569728"/>
                  <a:pt x="9640146" y="529825"/>
                  <a:pt x="9178169" y="501577"/>
                </a:cubicBezTo>
                <a:cubicBezTo>
                  <a:pt x="8796475" y="478266"/>
                  <a:pt x="8413886" y="467955"/>
                  <a:pt x="8033984" y="423121"/>
                </a:cubicBezTo>
                <a:cubicBezTo>
                  <a:pt x="7627624" y="375150"/>
                  <a:pt x="7221712" y="320901"/>
                  <a:pt x="6815795" y="270688"/>
                </a:cubicBezTo>
                <a:cubicBezTo>
                  <a:pt x="6797407" y="268446"/>
                  <a:pt x="6777110" y="261384"/>
                  <a:pt x="6757489" y="260880"/>
                </a:cubicBezTo>
                <a:cubicBezTo>
                  <a:pt x="6737867" y="260376"/>
                  <a:pt x="6718916" y="266430"/>
                  <a:pt x="6703217" y="290416"/>
                </a:cubicBezTo>
                <a:cubicBezTo>
                  <a:pt x="6786642" y="353629"/>
                  <a:pt x="6892941" y="329867"/>
                  <a:pt x="7005521" y="401154"/>
                </a:cubicBezTo>
                <a:cubicBezTo>
                  <a:pt x="6822525" y="378735"/>
                  <a:pt x="6677649" y="360801"/>
                  <a:pt x="6532779" y="342871"/>
                </a:cubicBezTo>
                <a:cubicBezTo>
                  <a:pt x="6530087" y="355424"/>
                  <a:pt x="6527397" y="367976"/>
                  <a:pt x="6524704" y="380529"/>
                </a:cubicBezTo>
                <a:cubicBezTo>
                  <a:pt x="6709945" y="406980"/>
                  <a:pt x="6881280" y="475126"/>
                  <a:pt x="7061587" y="523098"/>
                </a:cubicBezTo>
                <a:cubicBezTo>
                  <a:pt x="7044990" y="552691"/>
                  <a:pt x="7028398" y="546862"/>
                  <a:pt x="7013594" y="545070"/>
                </a:cubicBezTo>
                <a:cubicBezTo>
                  <a:pt x="6917162" y="533412"/>
                  <a:pt x="6820730" y="521755"/>
                  <a:pt x="6728335" y="489924"/>
                </a:cubicBezTo>
                <a:cubicBezTo>
                  <a:pt x="6707702" y="482748"/>
                  <a:pt x="6682583" y="482748"/>
                  <a:pt x="6670923" y="504270"/>
                </a:cubicBezTo>
                <a:cubicBezTo>
                  <a:pt x="6654326" y="534757"/>
                  <a:pt x="6678097" y="554484"/>
                  <a:pt x="6699180" y="571069"/>
                </a:cubicBezTo>
                <a:cubicBezTo>
                  <a:pt x="6735959" y="599764"/>
                  <a:pt x="6780362" y="591695"/>
                  <a:pt x="6822972" y="597073"/>
                </a:cubicBezTo>
                <a:cubicBezTo>
                  <a:pt x="6936448" y="610972"/>
                  <a:pt x="6990720" y="654460"/>
                  <a:pt x="7015839" y="753992"/>
                </a:cubicBezTo>
                <a:cubicBezTo>
                  <a:pt x="6916264" y="713640"/>
                  <a:pt x="6820280" y="763407"/>
                  <a:pt x="6723848" y="735160"/>
                </a:cubicBezTo>
                <a:cubicBezTo>
                  <a:pt x="6698731" y="727988"/>
                  <a:pt x="6658813" y="738747"/>
                  <a:pt x="6672268" y="773268"/>
                </a:cubicBezTo>
                <a:cubicBezTo>
                  <a:pt x="6684828" y="805550"/>
                  <a:pt x="6726540" y="828861"/>
                  <a:pt x="6652532" y="822585"/>
                </a:cubicBezTo>
                <a:cubicBezTo>
                  <a:pt x="6599609" y="818101"/>
                  <a:pt x="6495999" y="854418"/>
                  <a:pt x="6539505" y="863382"/>
                </a:cubicBezTo>
                <a:cubicBezTo>
                  <a:pt x="6594225" y="874593"/>
                  <a:pt x="6647600" y="890733"/>
                  <a:pt x="6717122" y="909114"/>
                </a:cubicBezTo>
                <a:cubicBezTo>
                  <a:pt x="6640423" y="939151"/>
                  <a:pt x="6585254" y="932874"/>
                  <a:pt x="6527397" y="909114"/>
                </a:cubicBezTo>
                <a:cubicBezTo>
                  <a:pt x="6457427" y="880419"/>
                  <a:pt x="6366375" y="845451"/>
                  <a:pt x="6309411" y="877731"/>
                </a:cubicBezTo>
                <a:cubicBezTo>
                  <a:pt x="6224192" y="926151"/>
                  <a:pt x="6153325" y="895663"/>
                  <a:pt x="6077077" y="887593"/>
                </a:cubicBezTo>
                <a:lnTo>
                  <a:pt x="6076642" y="887537"/>
                </a:lnTo>
                <a:lnTo>
                  <a:pt x="6032390" y="898600"/>
                </a:lnTo>
                <a:cubicBezTo>
                  <a:pt x="6023409" y="901866"/>
                  <a:pt x="6017756" y="911989"/>
                  <a:pt x="6008536" y="914503"/>
                </a:cubicBezTo>
                <a:cubicBezTo>
                  <a:pt x="5987921" y="920125"/>
                  <a:pt x="5964038" y="912898"/>
                  <a:pt x="5944926" y="922454"/>
                </a:cubicBezTo>
                <a:cubicBezTo>
                  <a:pt x="5934324" y="927755"/>
                  <a:pt x="5934324" y="943657"/>
                  <a:pt x="5929023" y="954259"/>
                </a:cubicBezTo>
                <a:cubicBezTo>
                  <a:pt x="5933305" y="967105"/>
                  <a:pt x="5936344" y="975942"/>
                  <a:pt x="5938641" y="983356"/>
                </a:cubicBezTo>
                <a:lnTo>
                  <a:pt x="5941380" y="994243"/>
                </a:lnTo>
                <a:lnTo>
                  <a:pt x="6022639" y="1012399"/>
                </a:lnTo>
                <a:cubicBezTo>
                  <a:pt x="6231931" y="1059643"/>
                  <a:pt x="6435672" y="1112210"/>
                  <a:pt x="6620687" y="1222947"/>
                </a:cubicBezTo>
                <a:cubicBezTo>
                  <a:pt x="6604990" y="1244018"/>
                  <a:pt x="6525153" y="1304094"/>
                  <a:pt x="6557895" y="1308577"/>
                </a:cubicBezTo>
                <a:cubicBezTo>
                  <a:pt x="6649842" y="1321581"/>
                  <a:pt x="6731472" y="1365517"/>
                  <a:pt x="6815348" y="1401831"/>
                </a:cubicBezTo>
                <a:cubicBezTo>
                  <a:pt x="6851679" y="1417523"/>
                  <a:pt x="6895633" y="1438147"/>
                  <a:pt x="6878591" y="1494187"/>
                </a:cubicBezTo>
                <a:cubicBezTo>
                  <a:pt x="6847640" y="1509878"/>
                  <a:pt x="6824766" y="1487911"/>
                  <a:pt x="6799202" y="1486118"/>
                </a:cubicBezTo>
                <a:cubicBezTo>
                  <a:pt x="6773186" y="1484326"/>
                  <a:pt x="6714877" y="1495981"/>
                  <a:pt x="6731027" y="1503602"/>
                </a:cubicBezTo>
                <a:cubicBezTo>
                  <a:pt x="6804583" y="1538124"/>
                  <a:pt x="6672268" y="1621067"/>
                  <a:pt x="6759282" y="1621067"/>
                </a:cubicBezTo>
                <a:cubicBezTo>
                  <a:pt x="6905053" y="1621514"/>
                  <a:pt x="6982647" y="1768566"/>
                  <a:pt x="7123035" y="1772603"/>
                </a:cubicBezTo>
                <a:cubicBezTo>
                  <a:pt x="7145459" y="1773049"/>
                  <a:pt x="7156224" y="1799053"/>
                  <a:pt x="7155777" y="1821919"/>
                </a:cubicBezTo>
                <a:cubicBezTo>
                  <a:pt x="7155777" y="1849268"/>
                  <a:pt x="7135144" y="1854199"/>
                  <a:pt x="7112270" y="1856890"/>
                </a:cubicBezTo>
                <a:cubicBezTo>
                  <a:pt x="7077284" y="1860923"/>
                  <a:pt x="7040954" y="1821919"/>
                  <a:pt x="6994755" y="1874821"/>
                </a:cubicBezTo>
                <a:cubicBezTo>
                  <a:pt x="7077735" y="1905755"/>
                  <a:pt x="7160709" y="1936693"/>
                  <a:pt x="7159364" y="2042948"/>
                </a:cubicBezTo>
                <a:cubicBezTo>
                  <a:pt x="7158916" y="2071638"/>
                  <a:pt x="7193452" y="2082399"/>
                  <a:pt x="7219467" y="2089573"/>
                </a:cubicBezTo>
                <a:cubicBezTo>
                  <a:pt x="7262526" y="2101231"/>
                  <a:pt x="7298853" y="2121854"/>
                  <a:pt x="7322179" y="2161756"/>
                </a:cubicBezTo>
                <a:cubicBezTo>
                  <a:pt x="7321730" y="2169378"/>
                  <a:pt x="7321281" y="2177446"/>
                  <a:pt x="7323974" y="2183724"/>
                </a:cubicBezTo>
                <a:cubicBezTo>
                  <a:pt x="7316349" y="2280115"/>
                  <a:pt x="7253555" y="2277424"/>
                  <a:pt x="7184034" y="2261285"/>
                </a:cubicBezTo>
                <a:cubicBezTo>
                  <a:pt x="7101058" y="2241558"/>
                  <a:pt x="7018978" y="2205691"/>
                  <a:pt x="6931516" y="2240212"/>
                </a:cubicBezTo>
                <a:cubicBezTo>
                  <a:pt x="7054861" y="2286391"/>
                  <a:pt x="7188967" y="2289976"/>
                  <a:pt x="7304686" y="2355883"/>
                </a:cubicBezTo>
                <a:cubicBezTo>
                  <a:pt x="6881280" y="2367989"/>
                  <a:pt x="6507211" y="2159959"/>
                  <a:pt x="6096813" y="2080160"/>
                </a:cubicBezTo>
                <a:cubicBezTo>
                  <a:pt x="6110718" y="2133508"/>
                  <a:pt x="6143907" y="2144268"/>
                  <a:pt x="6173959" y="2152340"/>
                </a:cubicBezTo>
                <a:cubicBezTo>
                  <a:pt x="6325561" y="2192691"/>
                  <a:pt x="6458320" y="2272943"/>
                  <a:pt x="6596469" y="2342432"/>
                </a:cubicBezTo>
                <a:cubicBezTo>
                  <a:pt x="6653429" y="2371125"/>
                  <a:pt x="6694695" y="2399820"/>
                  <a:pt x="6716224" y="2461690"/>
                </a:cubicBezTo>
                <a:cubicBezTo>
                  <a:pt x="6735511" y="2517732"/>
                  <a:pt x="6772739" y="2543736"/>
                  <a:pt x="6841810" y="2527594"/>
                </a:cubicBezTo>
                <a:cubicBezTo>
                  <a:pt x="6897875" y="2514144"/>
                  <a:pt x="6959322" y="2521317"/>
                  <a:pt x="7018080" y="2526249"/>
                </a:cubicBezTo>
                <a:cubicBezTo>
                  <a:pt x="7085808" y="2531629"/>
                  <a:pt x="7161607" y="2594845"/>
                  <a:pt x="7143217" y="2627573"/>
                </a:cubicBezTo>
                <a:cubicBezTo>
                  <a:pt x="7111823" y="2683166"/>
                  <a:pt x="7059345" y="2655370"/>
                  <a:pt x="7012697" y="2649094"/>
                </a:cubicBezTo>
                <a:cubicBezTo>
                  <a:pt x="6959771" y="2641473"/>
                  <a:pt x="6861547" y="2625779"/>
                  <a:pt x="6859752" y="2632505"/>
                </a:cubicBezTo>
                <a:cubicBezTo>
                  <a:pt x="6825212" y="2771936"/>
                  <a:pt x="6582114" y="2650439"/>
                  <a:pt x="6529636" y="2637883"/>
                </a:cubicBezTo>
                <a:cubicBezTo>
                  <a:pt x="6464154" y="2622192"/>
                  <a:pt x="6402705" y="2650887"/>
                  <a:pt x="6340360" y="2657610"/>
                </a:cubicBezTo>
                <a:cubicBezTo>
                  <a:pt x="6284743" y="2663887"/>
                  <a:pt x="5970330" y="2683166"/>
                  <a:pt x="5905294" y="2623984"/>
                </a:cubicBezTo>
                <a:cubicBezTo>
                  <a:pt x="5896322" y="2670163"/>
                  <a:pt x="5915159" y="2688993"/>
                  <a:pt x="5930860" y="2710066"/>
                </a:cubicBezTo>
                <a:cubicBezTo>
                  <a:pt x="5952838" y="2740102"/>
                  <a:pt x="5956426" y="2761175"/>
                  <a:pt x="5914710" y="2784935"/>
                </a:cubicBezTo>
                <a:cubicBezTo>
                  <a:pt x="5795853" y="2853086"/>
                  <a:pt x="5797649" y="2855325"/>
                  <a:pt x="5908433" y="2947683"/>
                </a:cubicBezTo>
                <a:cubicBezTo>
                  <a:pt x="5913818" y="2951715"/>
                  <a:pt x="5911572" y="2965167"/>
                  <a:pt x="5912470" y="2974134"/>
                </a:cubicBezTo>
                <a:cubicBezTo>
                  <a:pt x="5883316" y="2988480"/>
                  <a:pt x="5849228" y="2952613"/>
                  <a:pt x="5815141" y="2991171"/>
                </a:cubicBezTo>
                <a:cubicBezTo>
                  <a:pt x="5963601" y="3160638"/>
                  <a:pt x="6190105" y="3202332"/>
                  <a:pt x="6395082" y="3329661"/>
                </a:cubicBezTo>
                <a:cubicBezTo>
                  <a:pt x="6229127" y="3371803"/>
                  <a:pt x="6129555" y="3224751"/>
                  <a:pt x="6007557" y="3243581"/>
                </a:cubicBezTo>
                <a:cubicBezTo>
                  <a:pt x="5946560" y="3289760"/>
                  <a:pt x="6127760" y="3363734"/>
                  <a:pt x="5955079" y="3385704"/>
                </a:cubicBezTo>
                <a:cubicBezTo>
                  <a:pt x="6029985" y="3426052"/>
                  <a:pt x="6085601" y="3465503"/>
                  <a:pt x="6137180" y="3512133"/>
                </a:cubicBezTo>
                <a:cubicBezTo>
                  <a:pt x="6229127" y="3595522"/>
                  <a:pt x="6247069" y="3650219"/>
                  <a:pt x="6204457" y="3762302"/>
                </a:cubicBezTo>
                <a:cubicBezTo>
                  <a:pt x="6176648" y="3835828"/>
                  <a:pt x="6135833" y="3903528"/>
                  <a:pt x="6171716" y="3990952"/>
                </a:cubicBezTo>
                <a:cubicBezTo>
                  <a:pt x="6196832" y="4051028"/>
                  <a:pt x="6186964" y="4090479"/>
                  <a:pt x="6093674" y="4063580"/>
                </a:cubicBezTo>
                <a:cubicBezTo>
                  <a:pt x="5993205" y="4034885"/>
                  <a:pt x="5955530" y="4088685"/>
                  <a:pt x="5980645" y="4194045"/>
                </a:cubicBezTo>
                <a:cubicBezTo>
                  <a:pt x="5996791" y="4261744"/>
                  <a:pt x="5979747" y="4282366"/>
                  <a:pt x="5910676" y="4274743"/>
                </a:cubicBezTo>
                <a:cubicBezTo>
                  <a:pt x="5834426" y="4266226"/>
                  <a:pt x="5761765" y="4221841"/>
                  <a:pt x="5667577" y="4243362"/>
                </a:cubicBezTo>
                <a:cubicBezTo>
                  <a:pt x="5742928" y="4366207"/>
                  <a:pt x="5903948" y="4331236"/>
                  <a:pt x="5991859" y="4448252"/>
                </a:cubicBezTo>
                <a:cubicBezTo>
                  <a:pt x="5886904" y="4448697"/>
                  <a:pt x="5806617" y="4448252"/>
                  <a:pt x="5729024" y="4422695"/>
                </a:cubicBezTo>
                <a:cubicBezTo>
                  <a:pt x="5696728" y="4412381"/>
                  <a:pt x="5661295" y="4401625"/>
                  <a:pt x="5643357" y="4437041"/>
                </a:cubicBezTo>
                <a:cubicBezTo>
                  <a:pt x="5622274" y="4479633"/>
                  <a:pt x="5665781" y="4495772"/>
                  <a:pt x="5692243" y="4503395"/>
                </a:cubicBezTo>
                <a:cubicBezTo>
                  <a:pt x="5766702" y="4524914"/>
                  <a:pt x="5823661" y="4576025"/>
                  <a:pt x="5885111" y="4615926"/>
                </a:cubicBezTo>
                <a:cubicBezTo>
                  <a:pt x="6020115" y="4703353"/>
                  <a:pt x="6168129" y="4776430"/>
                  <a:pt x="6282503" y="4920793"/>
                </a:cubicBezTo>
                <a:cubicBezTo>
                  <a:pt x="6138526" y="4884029"/>
                  <a:pt x="6031329" y="4798399"/>
                  <a:pt x="5897668" y="4780915"/>
                </a:cubicBezTo>
                <a:cubicBezTo>
                  <a:pt x="6013387" y="4912275"/>
                  <a:pt x="6162296" y="4998804"/>
                  <a:pt x="6303132" y="5094297"/>
                </a:cubicBezTo>
                <a:cubicBezTo>
                  <a:pt x="6343501" y="5121199"/>
                  <a:pt x="6384317" y="5139580"/>
                  <a:pt x="6393287" y="5198310"/>
                </a:cubicBezTo>
                <a:cubicBezTo>
                  <a:pt x="6410780" y="5312186"/>
                  <a:pt x="6463257" y="5406336"/>
                  <a:pt x="6575386" y="5456548"/>
                </a:cubicBezTo>
                <a:cubicBezTo>
                  <a:pt x="6576284" y="5457000"/>
                  <a:pt x="6570007" y="5474037"/>
                  <a:pt x="6566415" y="5485690"/>
                </a:cubicBezTo>
                <a:cubicBezTo>
                  <a:pt x="6497793" y="5489279"/>
                  <a:pt x="6443521" y="5422027"/>
                  <a:pt x="6356059" y="5443995"/>
                </a:cubicBezTo>
                <a:cubicBezTo>
                  <a:pt x="6439934" y="5535454"/>
                  <a:pt x="6509903" y="5617502"/>
                  <a:pt x="6628762" y="5660990"/>
                </a:cubicBezTo>
                <a:cubicBezTo>
                  <a:pt x="6723848" y="5695511"/>
                  <a:pt x="6841363" y="5715686"/>
                  <a:pt x="6910436" y="5827767"/>
                </a:cubicBezTo>
                <a:cubicBezTo>
                  <a:pt x="6830149" y="5849739"/>
                  <a:pt x="6770494" y="5821942"/>
                  <a:pt x="6710393" y="5802214"/>
                </a:cubicBezTo>
                <a:cubicBezTo>
                  <a:pt x="6618446" y="5771728"/>
                  <a:pt x="6527397" y="5737208"/>
                  <a:pt x="6435448" y="5706719"/>
                </a:cubicBezTo>
                <a:cubicBezTo>
                  <a:pt x="6400463" y="5695062"/>
                  <a:pt x="6362338" y="5686991"/>
                  <a:pt x="6339913" y="5742586"/>
                </a:cubicBezTo>
                <a:cubicBezTo>
                  <a:pt x="6456978" y="5754244"/>
                  <a:pt x="6526948" y="5829564"/>
                  <a:pt x="6600503" y="5900398"/>
                </a:cubicBezTo>
                <a:cubicBezTo>
                  <a:pt x="6641770" y="5940299"/>
                  <a:pt x="6675410" y="5993652"/>
                  <a:pt x="6749863" y="5973478"/>
                </a:cubicBezTo>
                <a:cubicBezTo>
                  <a:pt x="6788885" y="5962718"/>
                  <a:pt x="6813554" y="5992754"/>
                  <a:pt x="6809515" y="6029519"/>
                </a:cubicBezTo>
                <a:cubicBezTo>
                  <a:pt x="6794715" y="6159089"/>
                  <a:pt x="6885766" y="6204369"/>
                  <a:pt x="6979954" y="6229474"/>
                </a:cubicBezTo>
                <a:cubicBezTo>
                  <a:pt x="7158469" y="6276549"/>
                  <a:pt x="7306929" y="6387287"/>
                  <a:pt x="7480509" y="6447812"/>
                </a:cubicBezTo>
                <a:cubicBezTo>
                  <a:pt x="7649154" y="6506545"/>
                  <a:pt x="7779672" y="6645975"/>
                  <a:pt x="7948764" y="6719056"/>
                </a:cubicBezTo>
                <a:cubicBezTo>
                  <a:pt x="8040603" y="6758733"/>
                  <a:pt x="8129409" y="6806985"/>
                  <a:pt x="8221244" y="6848868"/>
                </a:cubicBezTo>
                <a:lnTo>
                  <a:pt x="8242921"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endParaRPr lang="en-US" dirty="0">
              <a:solidFill>
                <a:schemeClr val="tx1"/>
              </a:solidFill>
            </a:endParaRPr>
          </a:p>
        </p:txBody>
      </p:sp>
      <p:pic>
        <p:nvPicPr>
          <p:cNvPr id="10" name="Resim 9">
            <a:extLst>
              <a:ext uri="{FF2B5EF4-FFF2-40B4-BE49-F238E27FC236}">
                <a16:creationId xmlns:a16="http://schemas.microsoft.com/office/drawing/2014/main" id="{1B0FF43A-3240-4ED9-8F46-CE95CED39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747" y="827953"/>
            <a:ext cx="4620584" cy="5039448"/>
          </a:xfrm>
          <a:prstGeom prst="rect">
            <a:avLst/>
          </a:prstGeom>
        </p:spPr>
      </p:pic>
      <p:sp>
        <p:nvSpPr>
          <p:cNvPr id="11" name="Dikdörtgen 10">
            <a:extLst>
              <a:ext uri="{FF2B5EF4-FFF2-40B4-BE49-F238E27FC236}">
                <a16:creationId xmlns:a16="http://schemas.microsoft.com/office/drawing/2014/main" id="{E3A3E5AA-2271-44D4-A347-5CC98FEF82EF}"/>
              </a:ext>
            </a:extLst>
          </p:cNvPr>
          <p:cNvSpPr/>
          <p:nvPr/>
        </p:nvSpPr>
        <p:spPr>
          <a:xfrm>
            <a:off x="537669" y="467637"/>
            <a:ext cx="6071658" cy="208597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tr-TR" sz="4400" b="1" kern="1200" dirty="0">
                <a:solidFill>
                  <a:schemeClr val="accent1">
                    <a:lumMod val="75000"/>
                  </a:schemeClr>
                </a:solidFill>
                <a:ea typeface="+mj-ea"/>
                <a:cs typeface="+mj-cs"/>
              </a:rPr>
              <a:t>TEŞEKKÜRLER</a:t>
            </a:r>
            <a:endParaRPr lang="en-US" sz="4400" b="1" kern="1200" dirty="0">
              <a:solidFill>
                <a:schemeClr val="accent1">
                  <a:lumMod val="75000"/>
                </a:schemeClr>
              </a:solidFill>
              <a:ea typeface="+mj-ea"/>
              <a:cs typeface="+mj-cs"/>
            </a:endParaRPr>
          </a:p>
        </p:txBody>
      </p:sp>
      <p:sp>
        <p:nvSpPr>
          <p:cNvPr id="12" name="Metin kutusu 11">
            <a:extLst>
              <a:ext uri="{FF2B5EF4-FFF2-40B4-BE49-F238E27FC236}">
                <a16:creationId xmlns:a16="http://schemas.microsoft.com/office/drawing/2014/main" id="{97FC1ECF-09D8-4BA0-9031-D9886CB924A8}"/>
              </a:ext>
            </a:extLst>
          </p:cNvPr>
          <p:cNvSpPr txBox="1"/>
          <p:nvPr/>
        </p:nvSpPr>
        <p:spPr>
          <a:xfrm>
            <a:off x="1263206" y="3916642"/>
            <a:ext cx="4620584" cy="775494"/>
          </a:xfrm>
          <a:prstGeom prst="rect">
            <a:avLst/>
          </a:prstGeom>
        </p:spPr>
        <p:txBody>
          <a:bodyPr vert="horz" lIns="91440" tIns="45720" rIns="91440" bIns="45720" rtlCol="0">
            <a:noAutofit/>
          </a:bodyPr>
          <a:lstStyle/>
          <a:p>
            <a:pPr algn="ctr">
              <a:lnSpc>
                <a:spcPct val="90000"/>
              </a:lnSpc>
              <a:spcBef>
                <a:spcPts val="1000"/>
              </a:spcBef>
            </a:pPr>
            <a:r>
              <a:rPr lang="en-US" sz="2500" b="1" kern="1200" dirty="0">
                <a:solidFill>
                  <a:schemeClr val="accent1">
                    <a:lumMod val="75000"/>
                  </a:schemeClr>
                </a:solidFill>
                <a:ea typeface="+mn-ea"/>
                <a:cs typeface="+mn-cs"/>
              </a:rPr>
              <a:t>İlkim Yiğit</a:t>
            </a:r>
          </a:p>
        </p:txBody>
      </p:sp>
    </p:spTree>
    <p:extLst>
      <p:ext uri="{BB962C8B-B14F-4D97-AF65-F5344CB8AC3E}">
        <p14:creationId xmlns:p14="http://schemas.microsoft.com/office/powerpoint/2010/main" val="3295707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D926E5D5-253A-469E-8D35-40E0880EF65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a:extLst>
              <a:ext uri="{FF2B5EF4-FFF2-40B4-BE49-F238E27FC236}">
                <a16:creationId xmlns:a16="http://schemas.microsoft.com/office/drawing/2014/main" id="{3DE3B92A-B386-478D-BA19-8527ACD11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186" y="3506423"/>
            <a:ext cx="6143626" cy="2974352"/>
          </a:xfrm>
          <a:prstGeom prst="rect">
            <a:avLst/>
          </a:prstGeom>
        </p:spPr>
      </p:pic>
      <p:pic>
        <p:nvPicPr>
          <p:cNvPr id="33" name="Resim 32">
            <a:extLst>
              <a:ext uri="{FF2B5EF4-FFF2-40B4-BE49-F238E27FC236}">
                <a16:creationId xmlns:a16="http://schemas.microsoft.com/office/drawing/2014/main" id="{1249968B-F4A5-40DF-B327-BFE509F3F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366" y="916077"/>
            <a:ext cx="8826070" cy="2590346"/>
          </a:xfrm>
          <a:prstGeom prst="rect">
            <a:avLst/>
          </a:prstGeom>
        </p:spPr>
      </p:pic>
      <p:sp>
        <p:nvSpPr>
          <p:cNvPr id="9" name="Rectangle 2">
            <a:extLst>
              <a:ext uri="{FF2B5EF4-FFF2-40B4-BE49-F238E27FC236}">
                <a16:creationId xmlns:a16="http://schemas.microsoft.com/office/drawing/2014/main" id="{FD5420B0-7EA3-4C57-9494-81B89ED0C1B2}"/>
              </a:ext>
            </a:extLst>
          </p:cNvPr>
          <p:cNvSpPr txBox="1">
            <a:spLocks/>
          </p:cNvSpPr>
          <p:nvPr/>
        </p:nvSpPr>
        <p:spPr>
          <a:xfrm>
            <a:off x="499990" y="152353"/>
            <a:ext cx="11192019" cy="83870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latin typeface="+mn-lt"/>
              </a:rPr>
              <a:t>Tek Yönlü İçecek Ambalajı Hacmi</a:t>
            </a:r>
          </a:p>
        </p:txBody>
      </p:sp>
      <p:sp>
        <p:nvSpPr>
          <p:cNvPr id="2" name="Metin kutusu 1">
            <a:extLst>
              <a:ext uri="{FF2B5EF4-FFF2-40B4-BE49-F238E27FC236}">
                <a16:creationId xmlns:a16="http://schemas.microsoft.com/office/drawing/2014/main" id="{12CE97F1-77BC-4E59-A073-E4733EAB1C86}"/>
              </a:ext>
            </a:extLst>
          </p:cNvPr>
          <p:cNvSpPr txBox="1"/>
          <p:nvPr/>
        </p:nvSpPr>
        <p:spPr>
          <a:xfrm>
            <a:off x="9093200" y="6550568"/>
            <a:ext cx="2987040" cy="276999"/>
          </a:xfrm>
          <a:prstGeom prst="rect">
            <a:avLst/>
          </a:prstGeom>
          <a:noFill/>
        </p:spPr>
        <p:txBody>
          <a:bodyPr wrap="square" rtlCol="0">
            <a:spAutoFit/>
          </a:bodyPr>
          <a:lstStyle/>
          <a:p>
            <a:r>
              <a:rPr lang="tr-TR" sz="1200" dirty="0"/>
              <a:t>ÇŞB: TÜDİS Projesi, 2020</a:t>
            </a:r>
          </a:p>
        </p:txBody>
      </p:sp>
    </p:spTree>
    <p:extLst>
      <p:ext uri="{BB962C8B-B14F-4D97-AF65-F5344CB8AC3E}">
        <p14:creationId xmlns:p14="http://schemas.microsoft.com/office/powerpoint/2010/main" val="3936918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F3642BD1-DCBC-414B-AB2C-10E28676A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995" y="1209694"/>
            <a:ext cx="9188736" cy="5533437"/>
          </a:xfrm>
          <a:prstGeom prst="rect">
            <a:avLst/>
          </a:prstGeom>
        </p:spPr>
      </p:pic>
      <p:sp>
        <p:nvSpPr>
          <p:cNvPr id="240" name="Tittel 8">
            <a:extLst>
              <a:ext uri="{FF2B5EF4-FFF2-40B4-BE49-F238E27FC236}">
                <a16:creationId xmlns:a16="http://schemas.microsoft.com/office/drawing/2014/main" id="{AD3FCFEE-C66A-4326-BBCA-97EAB99832BC}"/>
              </a:ext>
            </a:extLst>
          </p:cNvPr>
          <p:cNvSpPr txBox="1">
            <a:spLocks/>
          </p:cNvSpPr>
          <p:nvPr/>
        </p:nvSpPr>
        <p:spPr>
          <a:xfrm>
            <a:off x="368649" y="772393"/>
            <a:ext cx="11853732" cy="288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solidFill>
                  <a:schemeClr val="bg2">
                    <a:lumMod val="25000"/>
                  </a:schemeClr>
                </a:solidFill>
                <a:latin typeface="+mn-lt"/>
              </a:rPr>
              <a:t>Depozito-İade Sistemi Uygulanan ve </a:t>
            </a:r>
          </a:p>
          <a:p>
            <a:r>
              <a:rPr lang="tr-TR" dirty="0">
                <a:solidFill>
                  <a:schemeClr val="bg2">
                    <a:lumMod val="25000"/>
                  </a:schemeClr>
                </a:solidFill>
                <a:latin typeface="+mn-lt"/>
              </a:rPr>
              <a:t>Uygulanması Planlanan Ülkeler</a:t>
            </a:r>
            <a:br>
              <a:rPr lang="tr-TR" dirty="0">
                <a:solidFill>
                  <a:schemeClr val="bg2">
                    <a:lumMod val="25000"/>
                  </a:schemeClr>
                </a:solidFill>
                <a:latin typeface="+mn-lt"/>
              </a:rPr>
            </a:br>
            <a:endParaRPr lang="nb-NO" dirty="0">
              <a:solidFill>
                <a:schemeClr val="bg2">
                  <a:lumMod val="25000"/>
                </a:schemeClr>
              </a:solidFill>
              <a:latin typeface="+mn-lt"/>
            </a:endParaRPr>
          </a:p>
        </p:txBody>
      </p:sp>
      <p:sp>
        <p:nvSpPr>
          <p:cNvPr id="241" name="Textfeld 417">
            <a:extLst>
              <a:ext uri="{FF2B5EF4-FFF2-40B4-BE49-F238E27FC236}">
                <a16:creationId xmlns:a16="http://schemas.microsoft.com/office/drawing/2014/main" id="{C8B1DE7F-06C7-40E1-9C56-B2FD6AE733B1}"/>
              </a:ext>
            </a:extLst>
          </p:cNvPr>
          <p:cNvSpPr txBox="1"/>
          <p:nvPr/>
        </p:nvSpPr>
        <p:spPr>
          <a:xfrm>
            <a:off x="4960409" y="6516540"/>
            <a:ext cx="3009089" cy="226591"/>
          </a:xfrm>
          <a:prstGeom prst="rect">
            <a:avLst/>
          </a:prstGeom>
          <a:noFill/>
        </p:spPr>
        <p:txBody>
          <a:bodyPr wrap="square" lIns="36000" tIns="36000" rIns="36000" bIns="36000" rtlCol="0">
            <a:spAutoFit/>
          </a:bodyPr>
          <a:lstStyle/>
          <a:p>
            <a:r>
              <a:rPr lang="en-US" sz="1000" b="1" dirty="0" err="1">
                <a:solidFill>
                  <a:srgbClr val="C00000"/>
                </a:solidFill>
              </a:rPr>
              <a:t>Tartışmaların</a:t>
            </a:r>
            <a:r>
              <a:rPr lang="en-US" sz="1000" b="1" dirty="0">
                <a:solidFill>
                  <a:srgbClr val="C00000"/>
                </a:solidFill>
              </a:rPr>
              <a:t> </a:t>
            </a:r>
            <a:r>
              <a:rPr lang="en-US" sz="1000" b="1" dirty="0" err="1">
                <a:solidFill>
                  <a:srgbClr val="C00000"/>
                </a:solidFill>
              </a:rPr>
              <a:t>sürdüğü</a:t>
            </a:r>
            <a:r>
              <a:rPr lang="en-US" sz="1000" b="1" dirty="0">
                <a:solidFill>
                  <a:srgbClr val="C00000"/>
                </a:solidFill>
              </a:rPr>
              <a:t> </a:t>
            </a:r>
            <a:r>
              <a:rPr lang="en-US" sz="1000" b="1" dirty="0" err="1">
                <a:solidFill>
                  <a:srgbClr val="C00000"/>
                </a:solidFill>
              </a:rPr>
              <a:t>ülkeler</a:t>
            </a:r>
            <a:r>
              <a:rPr lang="en-US" sz="1000" b="1" dirty="0">
                <a:solidFill>
                  <a:srgbClr val="C00000"/>
                </a:solidFill>
              </a:rPr>
              <a:t>/</a:t>
            </a:r>
          </a:p>
        </p:txBody>
      </p:sp>
      <p:sp>
        <p:nvSpPr>
          <p:cNvPr id="242" name="Textfeld 8">
            <a:extLst>
              <a:ext uri="{FF2B5EF4-FFF2-40B4-BE49-F238E27FC236}">
                <a16:creationId xmlns:a16="http://schemas.microsoft.com/office/drawing/2014/main" id="{E16569A5-F41B-4072-B6CE-FE3701E32C56}"/>
              </a:ext>
            </a:extLst>
          </p:cNvPr>
          <p:cNvSpPr txBox="1"/>
          <p:nvPr/>
        </p:nvSpPr>
        <p:spPr>
          <a:xfrm>
            <a:off x="6615664" y="6516540"/>
            <a:ext cx="4316002" cy="226591"/>
          </a:xfrm>
          <a:prstGeom prst="rect">
            <a:avLst/>
          </a:prstGeom>
          <a:noFill/>
        </p:spPr>
        <p:txBody>
          <a:bodyPr wrap="square" lIns="36000" tIns="36000" rIns="36000" bIns="36000" rtlCol="0">
            <a:spAutoFit/>
          </a:bodyPr>
          <a:lstStyle/>
          <a:p>
            <a:r>
              <a:rPr lang="en-US" sz="1000" b="1" dirty="0">
                <a:solidFill>
                  <a:srgbClr val="002060"/>
                </a:solidFill>
              </a:rPr>
              <a:t>Depozito </a:t>
            </a:r>
            <a:r>
              <a:rPr lang="en-US" sz="1000" b="1" dirty="0" err="1">
                <a:solidFill>
                  <a:srgbClr val="002060"/>
                </a:solidFill>
              </a:rPr>
              <a:t>sisteminin</a:t>
            </a:r>
            <a:r>
              <a:rPr lang="en-US" sz="1000" b="1" dirty="0">
                <a:solidFill>
                  <a:srgbClr val="002060"/>
                </a:solidFill>
              </a:rPr>
              <a:t> </a:t>
            </a:r>
            <a:r>
              <a:rPr lang="en-US" sz="1000" b="1" dirty="0" err="1">
                <a:solidFill>
                  <a:srgbClr val="002060"/>
                </a:solidFill>
              </a:rPr>
              <a:t>uygulandığı</a:t>
            </a:r>
            <a:r>
              <a:rPr lang="en-US" sz="1000" b="1" dirty="0">
                <a:solidFill>
                  <a:srgbClr val="002060"/>
                </a:solidFill>
              </a:rPr>
              <a:t>/</a:t>
            </a:r>
            <a:r>
              <a:rPr lang="en-US" sz="1000" b="1" dirty="0" err="1">
                <a:solidFill>
                  <a:srgbClr val="008000"/>
                </a:solidFill>
              </a:rPr>
              <a:t>Siyasi</a:t>
            </a:r>
            <a:r>
              <a:rPr lang="en-US" sz="1000" b="1" dirty="0">
                <a:solidFill>
                  <a:srgbClr val="008000"/>
                </a:solidFill>
              </a:rPr>
              <a:t> </a:t>
            </a:r>
            <a:r>
              <a:rPr lang="en-US" sz="1000" b="1" dirty="0" err="1">
                <a:solidFill>
                  <a:srgbClr val="008000"/>
                </a:solidFill>
              </a:rPr>
              <a:t>kararın</a:t>
            </a:r>
            <a:r>
              <a:rPr lang="en-US" sz="1000" b="1" dirty="0">
                <a:solidFill>
                  <a:srgbClr val="008000"/>
                </a:solidFill>
              </a:rPr>
              <a:t> </a:t>
            </a:r>
            <a:r>
              <a:rPr lang="en-US" sz="1000" b="1" dirty="0" err="1">
                <a:solidFill>
                  <a:srgbClr val="008000"/>
                </a:solidFill>
              </a:rPr>
              <a:t>alındığı</a:t>
            </a:r>
            <a:r>
              <a:rPr lang="en-US" sz="1000" b="1" dirty="0">
                <a:solidFill>
                  <a:srgbClr val="008000"/>
                </a:solidFill>
              </a:rPr>
              <a:t> </a:t>
            </a:r>
            <a:r>
              <a:rPr lang="en-US" sz="1000" b="1" dirty="0" err="1">
                <a:solidFill>
                  <a:srgbClr val="008000"/>
                </a:solidFill>
              </a:rPr>
              <a:t>ülkeler</a:t>
            </a:r>
            <a:r>
              <a:rPr lang="en-US" sz="1000" b="1" dirty="0">
                <a:solidFill>
                  <a:srgbClr val="008000"/>
                </a:solidFill>
              </a:rPr>
              <a:t> </a:t>
            </a:r>
          </a:p>
        </p:txBody>
      </p:sp>
    </p:spTree>
    <p:extLst>
      <p:ext uri="{BB962C8B-B14F-4D97-AF65-F5344CB8AC3E}">
        <p14:creationId xmlns:p14="http://schemas.microsoft.com/office/powerpoint/2010/main" val="3270958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6ADA01D9-5F94-4CA2-8FCA-2611ACDFD356}"/>
              </a:ext>
            </a:extLst>
          </p:cNvPr>
          <p:cNvSpPr>
            <a:spLocks noGrp="1"/>
          </p:cNvSpPr>
          <p:nvPr>
            <p:ph type="sldNum" sz="quarter" idx="12"/>
          </p:nvPr>
        </p:nvSpPr>
        <p:spPr>
          <a:xfrm>
            <a:off x="11586544" y="6618716"/>
            <a:ext cx="480000" cy="128216"/>
          </a:xfrm>
        </p:spPr>
        <p:txBody>
          <a:bodyPr/>
          <a:lstStyle/>
          <a:p>
            <a:fld id="{E9949913-A76F-43DF-AC4E-B61A33296CE7}" type="slidenum">
              <a:rPr lang="nb-NO" smtClean="0"/>
              <a:t>5</a:t>
            </a:fld>
            <a:endParaRPr lang="nb-NO"/>
          </a:p>
        </p:txBody>
      </p:sp>
      <p:sp>
        <p:nvSpPr>
          <p:cNvPr id="5" name="Title 2">
            <a:extLst>
              <a:ext uri="{FF2B5EF4-FFF2-40B4-BE49-F238E27FC236}">
                <a16:creationId xmlns:a16="http://schemas.microsoft.com/office/drawing/2014/main" id="{DAEEB914-3985-4A9B-B884-9B16835F39F2}"/>
              </a:ext>
            </a:extLst>
          </p:cNvPr>
          <p:cNvSpPr txBox="1">
            <a:spLocks/>
          </p:cNvSpPr>
          <p:nvPr/>
        </p:nvSpPr>
        <p:spPr>
          <a:xfrm>
            <a:off x="583322" y="111067"/>
            <a:ext cx="10931267" cy="11079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800" dirty="0">
                <a:solidFill>
                  <a:schemeClr val="tx1">
                    <a:lumMod val="65000"/>
                    <a:lumOff val="35000"/>
                  </a:schemeClr>
                </a:solidFill>
                <a:latin typeface="+mn-lt"/>
              </a:rPr>
              <a:t>Yüksek performanslı depozito iade sistemleri, kurguyu şekillendirmek için dört temel ilkeye öncelik verir  </a:t>
            </a:r>
          </a:p>
        </p:txBody>
      </p:sp>
      <p:sp>
        <p:nvSpPr>
          <p:cNvPr id="6" name="Rectangle: Rounded Corners 4">
            <a:extLst>
              <a:ext uri="{FF2B5EF4-FFF2-40B4-BE49-F238E27FC236}">
                <a16:creationId xmlns:a16="http://schemas.microsoft.com/office/drawing/2014/main" id="{0966BAD3-48E6-4CA7-AEB0-766F06FEC6E3}"/>
              </a:ext>
            </a:extLst>
          </p:cNvPr>
          <p:cNvSpPr/>
          <p:nvPr/>
        </p:nvSpPr>
        <p:spPr>
          <a:xfrm>
            <a:off x="2975220" y="1536044"/>
            <a:ext cx="2846453"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2">
                    <a:lumMod val="25000"/>
                  </a:schemeClr>
                </a:solidFill>
                <a:latin typeface="Calibri"/>
              </a:rPr>
              <a:t>KOLAYLIK</a:t>
            </a:r>
            <a:endParaRPr kumimoji="0" lang="en-US" sz="1800" b="0" i="0" u="none" strike="noStrike" kern="1200" cap="none" spc="0" normalizeH="0" baseline="0" noProof="0" dirty="0">
              <a:ln>
                <a:noFill/>
              </a:ln>
              <a:solidFill>
                <a:schemeClr val="bg2">
                  <a:lumMod val="25000"/>
                </a:schemeClr>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EA1B8D8E-B8FC-4447-B562-8C865C96D70A}"/>
              </a:ext>
            </a:extLst>
          </p:cNvPr>
          <p:cNvSpPr/>
          <p:nvPr/>
        </p:nvSpPr>
        <p:spPr>
          <a:xfrm>
            <a:off x="196040" y="1530193"/>
            <a:ext cx="2808312"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2">
                    <a:lumMod val="25000"/>
                  </a:schemeClr>
                </a:solidFill>
                <a:effectLst/>
                <a:uLnTx/>
                <a:uFillTx/>
                <a:latin typeface="Calibri"/>
                <a:ea typeface="+mn-ea"/>
                <a:cs typeface="+mn-cs"/>
              </a:rPr>
              <a:t>PERFORMANS</a:t>
            </a:r>
            <a:endParaRPr kumimoji="0" lang="en-US" sz="1800" b="0" i="0" u="none" strike="noStrike" kern="1200" cap="none" spc="0" normalizeH="0" baseline="0" noProof="0" dirty="0">
              <a:ln>
                <a:noFill/>
              </a:ln>
              <a:solidFill>
                <a:schemeClr val="bg2">
                  <a:lumMod val="25000"/>
                </a:schemeClr>
              </a:solidFill>
              <a:effectLst/>
              <a:uLnTx/>
              <a:uFillTx/>
              <a:latin typeface="Calibri"/>
              <a:ea typeface="+mn-ea"/>
              <a:cs typeface="+mn-cs"/>
            </a:endParaRPr>
          </a:p>
        </p:txBody>
      </p:sp>
      <p:sp>
        <p:nvSpPr>
          <p:cNvPr id="8" name="Rectangle: Rounded Corners 8">
            <a:extLst>
              <a:ext uri="{FF2B5EF4-FFF2-40B4-BE49-F238E27FC236}">
                <a16:creationId xmlns:a16="http://schemas.microsoft.com/office/drawing/2014/main" id="{6B440391-43EE-4E66-9421-BAA9218E66E9}"/>
              </a:ext>
            </a:extLst>
          </p:cNvPr>
          <p:cNvSpPr/>
          <p:nvPr/>
        </p:nvSpPr>
        <p:spPr>
          <a:xfrm>
            <a:off x="6132575" y="1527267"/>
            <a:ext cx="2846453"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2">
                    <a:lumMod val="25000"/>
                  </a:schemeClr>
                </a:solidFill>
                <a:latin typeface="Calibri"/>
              </a:rPr>
              <a:t>ÜRETİCİ SORUMLULUĞU</a:t>
            </a:r>
            <a:endParaRPr kumimoji="0" lang="en-US" sz="1800" b="0" i="0" u="none" strike="noStrike" kern="1200" cap="none" spc="0" normalizeH="0" baseline="0" noProof="0" dirty="0">
              <a:ln>
                <a:noFill/>
              </a:ln>
              <a:solidFill>
                <a:schemeClr val="bg2">
                  <a:lumMod val="25000"/>
                </a:schemeClr>
              </a:solidFill>
              <a:effectLst/>
              <a:uLnTx/>
              <a:uFillTx/>
              <a:latin typeface="Calibri"/>
              <a:ea typeface="+mn-ea"/>
              <a:cs typeface="+mn-cs"/>
            </a:endParaRPr>
          </a:p>
        </p:txBody>
      </p:sp>
      <p:sp>
        <p:nvSpPr>
          <p:cNvPr id="9" name="Rectangle: Rounded Corners 10">
            <a:extLst>
              <a:ext uri="{FF2B5EF4-FFF2-40B4-BE49-F238E27FC236}">
                <a16:creationId xmlns:a16="http://schemas.microsoft.com/office/drawing/2014/main" id="{74AB874A-A5E9-4DE5-9DA7-274CED2EFE5D}"/>
              </a:ext>
            </a:extLst>
          </p:cNvPr>
          <p:cNvSpPr/>
          <p:nvPr/>
        </p:nvSpPr>
        <p:spPr>
          <a:xfrm>
            <a:off x="9289930" y="1474400"/>
            <a:ext cx="2846453"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2">
                    <a:lumMod val="25000"/>
                  </a:schemeClr>
                </a:solidFill>
                <a:effectLst/>
                <a:uLnTx/>
                <a:uFillTx/>
                <a:latin typeface="Calibri"/>
                <a:ea typeface="+mn-ea"/>
                <a:cs typeface="+mn-cs"/>
              </a:rPr>
              <a:t>SİSTEM BÜTÜNLÜĞÜ</a:t>
            </a:r>
            <a:endParaRPr kumimoji="0" lang="en-US" sz="1800" b="0" i="0" u="none" strike="noStrike" kern="1200" cap="none" spc="0" normalizeH="0" baseline="0" noProof="0" dirty="0">
              <a:ln>
                <a:noFill/>
              </a:ln>
              <a:solidFill>
                <a:schemeClr val="bg2">
                  <a:lumMod val="25000"/>
                </a:schemeClr>
              </a:solidFill>
              <a:effectLst/>
              <a:uLnTx/>
              <a:uFillTx/>
              <a:latin typeface="Calibri"/>
              <a:ea typeface="+mn-ea"/>
              <a:cs typeface="+mn-cs"/>
            </a:endParaRPr>
          </a:p>
        </p:txBody>
      </p:sp>
      <p:sp>
        <p:nvSpPr>
          <p:cNvPr id="10" name="Rectangle 12">
            <a:extLst>
              <a:ext uri="{FF2B5EF4-FFF2-40B4-BE49-F238E27FC236}">
                <a16:creationId xmlns:a16="http://schemas.microsoft.com/office/drawing/2014/main" id="{68F9D3EC-2AFD-4AF8-B131-8FF65E351739}"/>
              </a:ext>
            </a:extLst>
          </p:cNvPr>
          <p:cNvSpPr/>
          <p:nvPr/>
        </p:nvSpPr>
        <p:spPr>
          <a:xfrm>
            <a:off x="184164" y="4438608"/>
            <a:ext cx="2962682" cy="1200329"/>
          </a:xfrm>
          <a:prstGeom prst="rect">
            <a:avLst/>
          </a:prstGeom>
        </p:spPr>
        <p:txBody>
          <a:bodyPr wrap="square">
            <a:spAutoFit/>
          </a:bodyPr>
          <a:lstStyle/>
          <a:p>
            <a:pPr algn="ctr"/>
            <a:r>
              <a:rPr lang="tr-TR" dirty="0">
                <a:solidFill>
                  <a:schemeClr val="tx1">
                    <a:lumMod val="65000"/>
                    <a:lumOff val="35000"/>
                  </a:schemeClr>
                </a:solidFill>
              </a:rPr>
              <a:t>Tüm içecek ambalajları için toplama hedefi ve anlamlı bir depozito ücreti </a:t>
            </a:r>
            <a:r>
              <a:rPr lang="tr-TR" b="1" dirty="0">
                <a:solidFill>
                  <a:schemeClr val="tx1">
                    <a:lumMod val="65000"/>
                    <a:lumOff val="35000"/>
                  </a:schemeClr>
                </a:solidFill>
              </a:rPr>
              <a:t>güçlü sonuçlar veriyor.</a:t>
            </a:r>
            <a:r>
              <a:rPr lang="en-TR" b="1" dirty="0">
                <a:solidFill>
                  <a:schemeClr val="tx1">
                    <a:lumMod val="65000"/>
                    <a:lumOff val="35000"/>
                  </a:schemeClr>
                </a:solidFill>
              </a:rPr>
              <a:t> </a:t>
            </a:r>
            <a:endParaRPr lang="en-US" b="1" dirty="0">
              <a:solidFill>
                <a:schemeClr val="tx1">
                  <a:lumMod val="65000"/>
                  <a:lumOff val="35000"/>
                </a:schemeClr>
              </a:solidFill>
            </a:endParaRPr>
          </a:p>
        </p:txBody>
      </p:sp>
      <p:sp>
        <p:nvSpPr>
          <p:cNvPr id="11" name="Rectangle 14">
            <a:extLst>
              <a:ext uri="{FF2B5EF4-FFF2-40B4-BE49-F238E27FC236}">
                <a16:creationId xmlns:a16="http://schemas.microsoft.com/office/drawing/2014/main" id="{F5A73633-F5C0-455B-B097-611F3468EB56}"/>
              </a:ext>
            </a:extLst>
          </p:cNvPr>
          <p:cNvSpPr/>
          <p:nvPr/>
        </p:nvSpPr>
        <p:spPr>
          <a:xfrm>
            <a:off x="3207164" y="4489867"/>
            <a:ext cx="2750440" cy="923330"/>
          </a:xfrm>
          <a:prstGeom prst="rect">
            <a:avLst/>
          </a:prstGeom>
        </p:spPr>
        <p:txBody>
          <a:bodyPr wrap="square">
            <a:spAutoFit/>
          </a:bodyPr>
          <a:lstStyle/>
          <a:p>
            <a:pPr algn="ctr"/>
            <a:r>
              <a:rPr lang="tr-TR" dirty="0">
                <a:solidFill>
                  <a:schemeClr val="tx1">
                    <a:lumMod val="65000"/>
                    <a:lumOff val="35000"/>
                  </a:schemeClr>
                </a:solidFill>
              </a:rPr>
              <a:t>Geri ödeme ve iade sistemi, herkes için </a:t>
            </a:r>
            <a:r>
              <a:rPr lang="tr-TR" b="1" dirty="0">
                <a:solidFill>
                  <a:schemeClr val="tx1">
                    <a:lumMod val="65000"/>
                    <a:lumOff val="35000"/>
                  </a:schemeClr>
                </a:solidFill>
              </a:rPr>
              <a:t>kolay</a:t>
            </a:r>
            <a:r>
              <a:rPr lang="tr-TR" dirty="0">
                <a:solidFill>
                  <a:schemeClr val="tx1">
                    <a:lumMod val="65000"/>
                    <a:lumOff val="35000"/>
                  </a:schemeClr>
                </a:solidFill>
              </a:rPr>
              <a:t>, </a:t>
            </a:r>
            <a:r>
              <a:rPr lang="tr-TR" b="1" dirty="0">
                <a:solidFill>
                  <a:schemeClr val="tx1">
                    <a:lumMod val="65000"/>
                    <a:lumOff val="35000"/>
                  </a:schemeClr>
                </a:solidFill>
              </a:rPr>
              <a:t>erişilebilir</a:t>
            </a:r>
            <a:r>
              <a:rPr lang="tr-TR" dirty="0">
                <a:solidFill>
                  <a:schemeClr val="tx1">
                    <a:lumMod val="65000"/>
                    <a:lumOff val="35000"/>
                  </a:schemeClr>
                </a:solidFill>
              </a:rPr>
              <a:t> ve </a:t>
            </a:r>
            <a:r>
              <a:rPr lang="tr-TR" b="1" dirty="0">
                <a:solidFill>
                  <a:schemeClr val="tx1">
                    <a:lumMod val="65000"/>
                    <a:lumOff val="35000"/>
                  </a:schemeClr>
                </a:solidFill>
              </a:rPr>
              <a:t>uygun</a:t>
            </a:r>
            <a:r>
              <a:rPr lang="tr-TR" dirty="0">
                <a:solidFill>
                  <a:schemeClr val="tx1">
                    <a:lumMod val="65000"/>
                    <a:lumOff val="35000"/>
                  </a:schemeClr>
                </a:solidFill>
              </a:rPr>
              <a:t> oluyor.</a:t>
            </a:r>
            <a:r>
              <a:rPr lang="en-TR" dirty="0">
                <a:solidFill>
                  <a:schemeClr val="tx1">
                    <a:lumMod val="65000"/>
                    <a:lumOff val="35000"/>
                  </a:schemeClr>
                </a:solidFill>
              </a:rPr>
              <a:t> </a:t>
            </a:r>
            <a:endParaRPr lang="en-US" dirty="0">
              <a:solidFill>
                <a:schemeClr val="tx1">
                  <a:lumMod val="65000"/>
                  <a:lumOff val="35000"/>
                </a:schemeClr>
              </a:solidFill>
            </a:endParaRPr>
          </a:p>
        </p:txBody>
      </p:sp>
      <p:sp>
        <p:nvSpPr>
          <p:cNvPr id="12" name="Rectangle 16">
            <a:extLst>
              <a:ext uri="{FF2B5EF4-FFF2-40B4-BE49-F238E27FC236}">
                <a16:creationId xmlns:a16="http://schemas.microsoft.com/office/drawing/2014/main" id="{EF476574-28C8-465F-A624-36C84D7D0450}"/>
              </a:ext>
            </a:extLst>
          </p:cNvPr>
          <p:cNvSpPr/>
          <p:nvPr/>
        </p:nvSpPr>
        <p:spPr>
          <a:xfrm>
            <a:off x="5957604" y="4438608"/>
            <a:ext cx="3280919" cy="2031325"/>
          </a:xfrm>
          <a:prstGeom prst="rect">
            <a:avLst/>
          </a:prstGeom>
        </p:spPr>
        <p:txBody>
          <a:bodyPr wrap="square">
            <a:spAutoFit/>
          </a:bodyPr>
          <a:lstStyle/>
          <a:p>
            <a:pPr algn="ctr"/>
            <a:r>
              <a:rPr lang="tr-TR" dirty="0">
                <a:solidFill>
                  <a:schemeClr val="tx1">
                    <a:lumMod val="65000"/>
                    <a:lumOff val="35000"/>
                  </a:schemeClr>
                </a:solidFill>
              </a:rPr>
              <a:t>Üreticiler; depozito sistemi katılım bedelini (</a:t>
            </a:r>
            <a:r>
              <a:rPr lang="tr-TR" b="1" dirty="0" err="1">
                <a:solidFill>
                  <a:schemeClr val="tx1">
                    <a:lumMod val="65000"/>
                    <a:lumOff val="35000"/>
                  </a:schemeClr>
                </a:solidFill>
              </a:rPr>
              <a:t>ekomodüler</a:t>
            </a:r>
            <a:r>
              <a:rPr lang="tr-TR" dirty="0">
                <a:solidFill>
                  <a:schemeClr val="tx1">
                    <a:lumMod val="65000"/>
                    <a:lumOff val="35000"/>
                  </a:schemeClr>
                </a:solidFill>
              </a:rPr>
              <a:t>), malzeme gelirlerini ve tüketici tarafından sisteme iade edilmeyen ambalajların depozito bedellerini kullanarak </a:t>
            </a:r>
            <a:r>
              <a:rPr lang="tr-TR" b="1" dirty="0">
                <a:solidFill>
                  <a:schemeClr val="tx1">
                    <a:lumMod val="65000"/>
                    <a:lumOff val="35000"/>
                  </a:schemeClr>
                </a:solidFill>
              </a:rPr>
              <a:t>sistemi finanse ediyor.</a:t>
            </a:r>
            <a:endParaRPr lang="en-US" b="1" dirty="0">
              <a:solidFill>
                <a:schemeClr val="tx1">
                  <a:lumMod val="65000"/>
                  <a:lumOff val="35000"/>
                </a:schemeClr>
              </a:solidFill>
            </a:endParaRPr>
          </a:p>
        </p:txBody>
      </p:sp>
      <p:sp>
        <p:nvSpPr>
          <p:cNvPr id="13" name="Rectangle 18">
            <a:extLst>
              <a:ext uri="{FF2B5EF4-FFF2-40B4-BE49-F238E27FC236}">
                <a16:creationId xmlns:a16="http://schemas.microsoft.com/office/drawing/2014/main" id="{BE0EECC2-CA56-447D-8F38-7FE1873CF8F8}"/>
              </a:ext>
            </a:extLst>
          </p:cNvPr>
          <p:cNvSpPr/>
          <p:nvPr/>
        </p:nvSpPr>
        <p:spPr>
          <a:xfrm>
            <a:off x="9226211" y="4438608"/>
            <a:ext cx="2840066" cy="1477328"/>
          </a:xfrm>
          <a:prstGeom prst="rect">
            <a:avLst/>
          </a:prstGeom>
        </p:spPr>
        <p:txBody>
          <a:bodyPr wrap="square">
            <a:spAutoFit/>
          </a:bodyPr>
          <a:lstStyle/>
          <a:p>
            <a:pPr algn="ctr">
              <a:defRPr/>
            </a:pPr>
            <a:r>
              <a:rPr lang="tr-TR" dirty="0">
                <a:solidFill>
                  <a:schemeClr val="tx1">
                    <a:lumMod val="65000"/>
                    <a:lumOff val="35000"/>
                  </a:schemeClr>
                </a:solidFill>
              </a:rPr>
              <a:t>Şeffaf yönetim, veriye dayalı sistem muhasebesi ve güvenilir iade teknolojisi </a:t>
            </a:r>
            <a:r>
              <a:rPr lang="tr-TR" b="1" dirty="0">
                <a:solidFill>
                  <a:schemeClr val="tx1">
                    <a:lumMod val="65000"/>
                    <a:lumOff val="35000"/>
                  </a:schemeClr>
                </a:solidFill>
              </a:rPr>
              <a:t>sistemin süreçlerine güven kazandırıyor. </a:t>
            </a:r>
            <a:endParaRPr lang="en-US" b="1" dirty="0">
              <a:solidFill>
                <a:schemeClr val="tx1">
                  <a:lumMod val="65000"/>
                  <a:lumOff val="35000"/>
                </a:schemeClr>
              </a:solidFill>
            </a:endParaRPr>
          </a:p>
        </p:txBody>
      </p:sp>
      <p:pic>
        <p:nvPicPr>
          <p:cNvPr id="14" name="Picture 20">
            <a:extLst>
              <a:ext uri="{FF2B5EF4-FFF2-40B4-BE49-F238E27FC236}">
                <a16:creationId xmlns:a16="http://schemas.microsoft.com/office/drawing/2014/main" id="{364CE0E0-6466-4989-8E11-4D63BB181EF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46620" y="2028397"/>
            <a:ext cx="11404673" cy="2261429"/>
          </a:xfrm>
          <a:prstGeom prst="rect">
            <a:avLst/>
          </a:prstGeom>
        </p:spPr>
      </p:pic>
      <p:cxnSp>
        <p:nvCxnSpPr>
          <p:cNvPr id="15" name="Straight Connector 22">
            <a:extLst>
              <a:ext uri="{FF2B5EF4-FFF2-40B4-BE49-F238E27FC236}">
                <a16:creationId xmlns:a16="http://schemas.microsoft.com/office/drawing/2014/main" id="{6F188F0F-1549-42A2-924E-C7FB3626E9BC}"/>
              </a:ext>
            </a:extLst>
          </p:cNvPr>
          <p:cNvCxnSpPr>
            <a:cxnSpLocks/>
          </p:cNvCxnSpPr>
          <p:nvPr/>
        </p:nvCxnSpPr>
        <p:spPr>
          <a:xfrm>
            <a:off x="489903" y="1484784"/>
            <a:ext cx="11192881" cy="0"/>
          </a:xfrm>
          <a:prstGeom prst="line">
            <a:avLst/>
          </a:prstGeom>
          <a:ln w="28575">
            <a:solidFill>
              <a:srgbClr val="CCCD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943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7EC05A-4AA0-44CC-98DA-91D91E33BCE9}"/>
              </a:ext>
            </a:extLst>
          </p:cNvPr>
          <p:cNvPicPr>
            <a:picLocks noChangeAspect="1"/>
          </p:cNvPicPr>
          <p:nvPr/>
        </p:nvPicPr>
        <p:blipFill rotWithShape="1">
          <a:blip r:embed="rId2"/>
          <a:srcRect t="24683"/>
          <a:stretch/>
        </p:blipFill>
        <p:spPr>
          <a:xfrm>
            <a:off x="345335" y="357326"/>
            <a:ext cx="11501329" cy="6143348"/>
          </a:xfrm>
          <a:prstGeom prst="rect">
            <a:avLst/>
          </a:prstGeom>
        </p:spPr>
      </p:pic>
    </p:spTree>
    <p:extLst>
      <p:ext uri="{BB962C8B-B14F-4D97-AF65-F5344CB8AC3E}">
        <p14:creationId xmlns:p14="http://schemas.microsoft.com/office/powerpoint/2010/main" val="1496460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66A507C8-7A48-4D79-ABDF-AE6F20E73A37}"/>
              </a:ext>
            </a:extLst>
          </p:cNvPr>
          <p:cNvSpPr>
            <a:spLocks noGrp="1"/>
          </p:cNvSpPr>
          <p:nvPr>
            <p:ph type="sldNum" sz="quarter" idx="12"/>
          </p:nvPr>
        </p:nvSpPr>
        <p:spPr>
          <a:xfrm>
            <a:off x="11586544" y="6618716"/>
            <a:ext cx="480000" cy="1282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49913-A76F-43DF-AC4E-B61A33296CE7}" type="slidenum">
              <a:rPr kumimoji="0" lang="nb-NO" sz="800" b="0" i="0" u="none" strike="noStrike" kern="1200" cap="none" spc="0" normalizeH="0" baseline="0" noProof="0" smtClean="0">
                <a:ln>
                  <a:noFill/>
                </a:ln>
                <a:solidFill>
                  <a:srgbClr val="E8EFED">
                    <a:lumMod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800" b="0" i="0" u="none" strike="noStrike" kern="1200" cap="none" spc="0" normalizeH="0" baseline="0" noProof="0">
              <a:ln>
                <a:noFill/>
              </a:ln>
              <a:solidFill>
                <a:srgbClr val="E8EFED">
                  <a:lumMod val="50000"/>
                </a:srgbClr>
              </a:solidFill>
              <a:effectLst/>
              <a:uLnTx/>
              <a:uFillTx/>
              <a:latin typeface="Calibri"/>
              <a:ea typeface="+mn-ea"/>
              <a:cs typeface="+mn-cs"/>
            </a:endParaRPr>
          </a:p>
        </p:txBody>
      </p:sp>
      <p:sp>
        <p:nvSpPr>
          <p:cNvPr id="5" name="TextBox 9">
            <a:extLst>
              <a:ext uri="{FF2B5EF4-FFF2-40B4-BE49-F238E27FC236}">
                <a16:creationId xmlns:a16="http://schemas.microsoft.com/office/drawing/2014/main" id="{95478E17-9983-42D0-B8FA-336EAD1B1750}"/>
              </a:ext>
            </a:extLst>
          </p:cNvPr>
          <p:cNvSpPr txBox="1"/>
          <p:nvPr/>
        </p:nvSpPr>
        <p:spPr>
          <a:xfrm>
            <a:off x="407368" y="5229200"/>
            <a:ext cx="3168352" cy="442035"/>
          </a:xfrm>
          <a:prstGeom prst="rect">
            <a:avLst/>
          </a:prstGeom>
          <a:no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dirty="0">
                <a:solidFill>
                  <a:srgbClr val="000000"/>
                </a:solidFill>
                <a:latin typeface="Calibri"/>
              </a:rPr>
              <a:t>Ambalaj Ölçüsü</a:t>
            </a:r>
            <a:endParaRPr kumimoji="0" lang="tr-TR" sz="2400" b="0" i="0" u="none" strike="noStrike" kern="1200" cap="none" spc="0" normalizeH="0" baseline="0" dirty="0">
              <a:ln>
                <a:noFill/>
              </a:ln>
              <a:solidFill>
                <a:srgbClr val="000000"/>
              </a:solidFill>
              <a:effectLst/>
              <a:uLnTx/>
              <a:uFillTx/>
              <a:latin typeface="Calibri"/>
              <a:ea typeface="+mn-ea"/>
              <a:cs typeface="+mn-cs"/>
            </a:endParaRPr>
          </a:p>
        </p:txBody>
      </p:sp>
      <p:sp>
        <p:nvSpPr>
          <p:cNvPr id="6" name="Rectangle 11">
            <a:extLst>
              <a:ext uri="{FF2B5EF4-FFF2-40B4-BE49-F238E27FC236}">
                <a16:creationId xmlns:a16="http://schemas.microsoft.com/office/drawing/2014/main" id="{413405B5-6F98-4321-BC85-73AE44C8AD1A}"/>
              </a:ext>
            </a:extLst>
          </p:cNvPr>
          <p:cNvSpPr/>
          <p:nvPr/>
        </p:nvSpPr>
        <p:spPr>
          <a:xfrm>
            <a:off x="3071664" y="1773462"/>
            <a:ext cx="7416824" cy="129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Rectangle 12">
            <a:extLst>
              <a:ext uri="{FF2B5EF4-FFF2-40B4-BE49-F238E27FC236}">
                <a16:creationId xmlns:a16="http://schemas.microsoft.com/office/drawing/2014/main" id="{2C2E5CE0-47CB-448E-A105-7EA50ABE9EEA}"/>
              </a:ext>
            </a:extLst>
          </p:cNvPr>
          <p:cNvSpPr/>
          <p:nvPr/>
        </p:nvSpPr>
        <p:spPr>
          <a:xfrm>
            <a:off x="3071664" y="3321311"/>
            <a:ext cx="7416824" cy="129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Rectangle 13">
            <a:extLst>
              <a:ext uri="{FF2B5EF4-FFF2-40B4-BE49-F238E27FC236}">
                <a16:creationId xmlns:a16="http://schemas.microsoft.com/office/drawing/2014/main" id="{5E59EEC3-4B3E-4FA7-A23D-8BF44D0290FB}"/>
              </a:ext>
            </a:extLst>
          </p:cNvPr>
          <p:cNvSpPr/>
          <p:nvPr/>
        </p:nvSpPr>
        <p:spPr>
          <a:xfrm>
            <a:off x="3071664" y="4869160"/>
            <a:ext cx="7416824" cy="129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9" name="Straight Connector 15">
            <a:extLst>
              <a:ext uri="{FF2B5EF4-FFF2-40B4-BE49-F238E27FC236}">
                <a16:creationId xmlns:a16="http://schemas.microsoft.com/office/drawing/2014/main" id="{1132BAD8-F914-45A7-A7E7-E1F850B87282}"/>
              </a:ext>
            </a:extLst>
          </p:cNvPr>
          <p:cNvCxnSpPr/>
          <p:nvPr/>
        </p:nvCxnSpPr>
        <p:spPr>
          <a:xfrm flipH="1">
            <a:off x="407368" y="4869160"/>
            <a:ext cx="25922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16">
            <a:extLst>
              <a:ext uri="{FF2B5EF4-FFF2-40B4-BE49-F238E27FC236}">
                <a16:creationId xmlns:a16="http://schemas.microsoft.com/office/drawing/2014/main" id="{8763823B-FF9B-42DC-BA08-E80812E9F050}"/>
              </a:ext>
            </a:extLst>
          </p:cNvPr>
          <p:cNvCxnSpPr/>
          <p:nvPr/>
        </p:nvCxnSpPr>
        <p:spPr>
          <a:xfrm flipH="1">
            <a:off x="407368" y="6154448"/>
            <a:ext cx="25922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7">
            <a:extLst>
              <a:ext uri="{FF2B5EF4-FFF2-40B4-BE49-F238E27FC236}">
                <a16:creationId xmlns:a16="http://schemas.microsoft.com/office/drawing/2014/main" id="{1DC2AF3B-C280-480A-A6A1-BC254836245F}"/>
              </a:ext>
            </a:extLst>
          </p:cNvPr>
          <p:cNvCxnSpPr/>
          <p:nvPr/>
        </p:nvCxnSpPr>
        <p:spPr>
          <a:xfrm flipH="1">
            <a:off x="407368" y="3321311"/>
            <a:ext cx="25922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8">
            <a:extLst>
              <a:ext uri="{FF2B5EF4-FFF2-40B4-BE49-F238E27FC236}">
                <a16:creationId xmlns:a16="http://schemas.microsoft.com/office/drawing/2014/main" id="{15C7F1CD-EDDB-4433-BA0A-4830D207DEE5}"/>
              </a:ext>
            </a:extLst>
          </p:cNvPr>
          <p:cNvCxnSpPr/>
          <p:nvPr/>
        </p:nvCxnSpPr>
        <p:spPr>
          <a:xfrm flipH="1">
            <a:off x="407368" y="4606599"/>
            <a:ext cx="25922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9">
            <a:extLst>
              <a:ext uri="{FF2B5EF4-FFF2-40B4-BE49-F238E27FC236}">
                <a16:creationId xmlns:a16="http://schemas.microsoft.com/office/drawing/2014/main" id="{A60544D2-2CA7-42B9-9427-F745C87E7A23}"/>
              </a:ext>
            </a:extLst>
          </p:cNvPr>
          <p:cNvCxnSpPr/>
          <p:nvPr/>
        </p:nvCxnSpPr>
        <p:spPr>
          <a:xfrm flipH="1">
            <a:off x="407368" y="1773462"/>
            <a:ext cx="25922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20">
            <a:extLst>
              <a:ext uri="{FF2B5EF4-FFF2-40B4-BE49-F238E27FC236}">
                <a16:creationId xmlns:a16="http://schemas.microsoft.com/office/drawing/2014/main" id="{D9B1B59F-7D70-4467-9F41-24FBFCB87D31}"/>
              </a:ext>
            </a:extLst>
          </p:cNvPr>
          <p:cNvCxnSpPr/>
          <p:nvPr/>
        </p:nvCxnSpPr>
        <p:spPr>
          <a:xfrm flipH="1">
            <a:off x="407368" y="3058750"/>
            <a:ext cx="25922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21">
            <a:extLst>
              <a:ext uri="{FF2B5EF4-FFF2-40B4-BE49-F238E27FC236}">
                <a16:creationId xmlns:a16="http://schemas.microsoft.com/office/drawing/2014/main" id="{3C13D966-AA0A-495F-8BD4-DBE6DA0C3AEE}"/>
              </a:ext>
            </a:extLst>
          </p:cNvPr>
          <p:cNvSpPr/>
          <p:nvPr/>
        </p:nvSpPr>
        <p:spPr>
          <a:xfrm>
            <a:off x="407368" y="2139277"/>
            <a:ext cx="177805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dirty="0">
                <a:solidFill>
                  <a:srgbClr val="000000"/>
                </a:solidFill>
                <a:latin typeface="Calibri"/>
              </a:rPr>
              <a:t>İçecek Çeşidi</a:t>
            </a:r>
            <a:endParaRPr kumimoji="0" lang="tr-TR" sz="2400" b="0" i="0" u="none" strike="noStrike" kern="1200" cap="none" spc="0" normalizeH="0" baseline="0" dirty="0">
              <a:ln>
                <a:noFill/>
              </a:ln>
              <a:solidFill>
                <a:srgbClr val="000000"/>
              </a:solidFill>
              <a:effectLst/>
              <a:uLnTx/>
              <a:uFillTx/>
              <a:latin typeface="Calibri"/>
              <a:ea typeface="+mn-ea"/>
              <a:cs typeface="+mn-cs"/>
            </a:endParaRPr>
          </a:p>
        </p:txBody>
      </p:sp>
      <p:sp>
        <p:nvSpPr>
          <p:cNvPr id="16" name="Rectangle 22">
            <a:extLst>
              <a:ext uri="{FF2B5EF4-FFF2-40B4-BE49-F238E27FC236}">
                <a16:creationId xmlns:a16="http://schemas.microsoft.com/office/drawing/2014/main" id="{5796FC93-9EA5-416C-87EC-94CBA4B6AEEE}"/>
              </a:ext>
            </a:extLst>
          </p:cNvPr>
          <p:cNvSpPr/>
          <p:nvPr/>
        </p:nvSpPr>
        <p:spPr>
          <a:xfrm>
            <a:off x="335360" y="3701448"/>
            <a:ext cx="280256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dirty="0">
                <a:solidFill>
                  <a:srgbClr val="000000"/>
                </a:solidFill>
                <a:latin typeface="Calibri"/>
              </a:rPr>
              <a:t>Ambalaj Materyalleri</a:t>
            </a:r>
            <a:endParaRPr kumimoji="0" lang="tr-TR" sz="2400" b="0" i="0" u="none" strike="noStrike" kern="1200" cap="none" spc="0" normalizeH="0" baseline="0" dirty="0">
              <a:ln>
                <a:noFill/>
              </a:ln>
              <a:solidFill>
                <a:srgbClr val="000000"/>
              </a:solidFill>
              <a:effectLst/>
              <a:uLnTx/>
              <a:uFillTx/>
              <a:latin typeface="Calibri"/>
              <a:ea typeface="+mn-ea"/>
              <a:cs typeface="+mn-cs"/>
            </a:endParaRPr>
          </a:p>
        </p:txBody>
      </p:sp>
      <p:grpSp>
        <p:nvGrpSpPr>
          <p:cNvPr id="17" name="Group 7178">
            <a:extLst>
              <a:ext uri="{FF2B5EF4-FFF2-40B4-BE49-F238E27FC236}">
                <a16:creationId xmlns:a16="http://schemas.microsoft.com/office/drawing/2014/main" id="{960F1324-63F2-418E-9577-75E072D468D8}"/>
              </a:ext>
            </a:extLst>
          </p:cNvPr>
          <p:cNvGrpSpPr/>
          <p:nvPr/>
        </p:nvGrpSpPr>
        <p:grpSpPr>
          <a:xfrm>
            <a:off x="3994088" y="1773462"/>
            <a:ext cx="5697612" cy="1302978"/>
            <a:chOff x="4718868" y="1883587"/>
            <a:chExt cx="4809587" cy="1099897"/>
          </a:xfrm>
        </p:grpSpPr>
        <p:pic>
          <p:nvPicPr>
            <p:cNvPr id="18" name="Grafikk 134">
              <a:extLst>
                <a:ext uri="{FF2B5EF4-FFF2-40B4-BE49-F238E27FC236}">
                  <a16:creationId xmlns:a16="http://schemas.microsoft.com/office/drawing/2014/main" id="{1848186D-A802-4103-A31E-EAC6F1E3B9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52544">
              <a:off x="8596837" y="2192199"/>
              <a:ext cx="253108" cy="285558"/>
            </a:xfrm>
            <a:prstGeom prst="rect">
              <a:avLst/>
            </a:prstGeom>
          </p:spPr>
        </p:pic>
        <p:pic>
          <p:nvPicPr>
            <p:cNvPr id="19" name="Grafikk 135">
              <a:extLst>
                <a:ext uri="{FF2B5EF4-FFF2-40B4-BE49-F238E27FC236}">
                  <a16:creationId xmlns:a16="http://schemas.microsoft.com/office/drawing/2014/main" id="{FCB15789-E9B7-4246-8CF4-CFFED711E0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692470">
              <a:off x="8391704" y="1932618"/>
              <a:ext cx="197513" cy="259589"/>
            </a:xfrm>
            <a:prstGeom prst="rect">
              <a:avLst/>
            </a:prstGeom>
          </p:spPr>
        </p:pic>
        <p:pic>
          <p:nvPicPr>
            <p:cNvPr id="20" name="Grafikk 136">
              <a:extLst>
                <a:ext uri="{FF2B5EF4-FFF2-40B4-BE49-F238E27FC236}">
                  <a16:creationId xmlns:a16="http://schemas.microsoft.com/office/drawing/2014/main" id="{878D2999-4718-458A-AD82-C47ED68D1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99857" y="2543483"/>
              <a:ext cx="269920" cy="186151"/>
            </a:xfrm>
            <a:prstGeom prst="rect">
              <a:avLst/>
            </a:prstGeom>
          </p:spPr>
        </p:pic>
        <p:pic>
          <p:nvPicPr>
            <p:cNvPr id="21" name="Picture 2" descr="Bottled Water – Gyro Street">
              <a:extLst>
                <a:ext uri="{FF2B5EF4-FFF2-40B4-BE49-F238E27FC236}">
                  <a16:creationId xmlns:a16="http://schemas.microsoft.com/office/drawing/2014/main" id="{D6D12033-C6EE-4355-8EC2-5CB7A00CAB1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718868" y="1981968"/>
              <a:ext cx="890019" cy="10015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eineken beer bottle 3d model">
              <a:extLst>
                <a:ext uri="{FF2B5EF4-FFF2-40B4-BE49-F238E27FC236}">
                  <a16:creationId xmlns:a16="http://schemas.microsoft.com/office/drawing/2014/main" id="{C6001EEE-2391-4DCE-A680-8E00A8018F2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333" b="96250" l="10000" r="90000">
                          <a14:foregroundMark x1="47000" y1="91917" x2="47000" y2="91917"/>
                          <a14:foregroundMark x1="47000" y1="96333" x2="47000" y2="96333"/>
                          <a14:foregroundMark x1="49250" y1="68833" x2="49250" y2="68833"/>
                          <a14:foregroundMark x1="53750" y1="68000" x2="53750" y2="68000"/>
                          <a14:foregroundMark x1="52917" y1="68500" x2="52917" y2="68500"/>
                          <a14:foregroundMark x1="52083" y1="68750" x2="51417" y2="68750"/>
                          <a14:foregroundMark x1="49000" y1="68833" x2="48583" y2="68833"/>
                          <a14:foregroundMark x1="47833" y1="68917" x2="47833" y2="68917"/>
                          <a14:foregroundMark x1="47000" y1="69167" x2="47000" y2="69167"/>
                          <a14:foregroundMark x1="46500" y1="69333" x2="45917" y2="69333"/>
                          <a14:foregroundMark x1="45167" y1="69333" x2="45167" y2="69333"/>
                          <a14:foregroundMark x1="44000" y1="69333" x2="44000" y2="69333"/>
                          <a14:foregroundMark x1="47583" y1="67417" x2="47583" y2="67417"/>
                          <a14:foregroundMark x1="48833" y1="66417" x2="48833" y2="66417"/>
                          <a14:foregroundMark x1="48833" y1="71250" x2="48833" y2="71250"/>
                          <a14:foregroundMark x1="42083" y1="67500" x2="42083" y2="67500"/>
                          <a14:foregroundMark x1="59500" y1="69417" x2="59500" y2="69417"/>
                          <a14:foregroundMark x1="58917" y1="67417" x2="58917" y2="67417"/>
                          <a14:foregroundMark x1="54917" y1="70500" x2="54917" y2="70500"/>
                          <a14:foregroundMark x1="52417" y1="12000" x2="52417" y2="12000"/>
                          <a14:foregroundMark x1="51417" y1="7000" x2="51417" y2="7000"/>
                          <a14:foregroundMark x1="51417" y1="4333" x2="51417" y2="4333"/>
                        </a14:backgroundRemoval>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259165" y="2056898"/>
              <a:ext cx="808249" cy="80824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oca-Cola original taste | Nutrition Facts &amp; Ingredients | Coca ...">
              <a:extLst>
                <a:ext uri="{FF2B5EF4-FFF2-40B4-BE49-F238E27FC236}">
                  <a16:creationId xmlns:a16="http://schemas.microsoft.com/office/drawing/2014/main" id="{FD782956-68F1-4DDF-98F5-623F240F584B}"/>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6801437" y="2266501"/>
              <a:ext cx="363084" cy="6762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Amazon.com : Minute Maid Orange Juice 12 oz Plastic Bottles - Pack ...">
              <a:extLst>
                <a:ext uri="{FF2B5EF4-FFF2-40B4-BE49-F238E27FC236}">
                  <a16:creationId xmlns:a16="http://schemas.microsoft.com/office/drawing/2014/main" id="{4F513D0D-E2EA-419F-B641-FE4A328D4E13}"/>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p:blipFill>
          <p:spPr bwMode="auto">
            <a:xfrm>
              <a:off x="7362977" y="2182174"/>
              <a:ext cx="342933" cy="6789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Kjøp Gatorade Lemon Lime 591ml hos Coopers Candy - Godteri på nettet">
              <a:extLst>
                <a:ext uri="{FF2B5EF4-FFF2-40B4-BE49-F238E27FC236}">
                  <a16:creationId xmlns:a16="http://schemas.microsoft.com/office/drawing/2014/main" id="{39865D09-0FF3-4D67-9261-5840DB8B0EB3}"/>
                </a:ext>
              </a:extLst>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a:stretch/>
          </p:blipFill>
          <p:spPr bwMode="auto">
            <a:xfrm>
              <a:off x="7847503" y="2081611"/>
              <a:ext cx="536993" cy="7889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Ryan Kidd | Dribbble">
              <a:extLst>
                <a:ext uri="{FF2B5EF4-FFF2-40B4-BE49-F238E27FC236}">
                  <a16:creationId xmlns:a16="http://schemas.microsoft.com/office/drawing/2014/main" id="{957CB160-77D0-4F8E-86CE-A12B1A9529F8}"/>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338140" y="2266501"/>
              <a:ext cx="812854" cy="6096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1 Liter Sparkling Water &lt;/br&gt; Glass Bottle 12 PK 1 Liter Sparkling ...">
              <a:extLst>
                <a:ext uri="{FF2B5EF4-FFF2-40B4-BE49-F238E27FC236}">
                  <a16:creationId xmlns:a16="http://schemas.microsoft.com/office/drawing/2014/main" id="{3B2AD05C-F8FB-4271-AD92-B6AEE1B8A1F1}"/>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a:stretch/>
          </p:blipFill>
          <p:spPr bwMode="auto">
            <a:xfrm>
              <a:off x="9156132" y="1913943"/>
              <a:ext cx="372323" cy="9457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Absolut Vodka - Absolut Vodka Bottle Redesign">
              <a:extLst>
                <a:ext uri="{FF2B5EF4-FFF2-40B4-BE49-F238E27FC236}">
                  <a16:creationId xmlns:a16="http://schemas.microsoft.com/office/drawing/2014/main" id="{8E28010F-5A21-4D58-879D-5A23D71F7560}"/>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p:blipFill>
          <p:spPr bwMode="auto">
            <a:xfrm>
              <a:off x="6000189" y="1883587"/>
              <a:ext cx="536985" cy="10051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7180">
            <a:extLst>
              <a:ext uri="{FF2B5EF4-FFF2-40B4-BE49-F238E27FC236}">
                <a16:creationId xmlns:a16="http://schemas.microsoft.com/office/drawing/2014/main" id="{E3367423-9617-4DDC-94F4-F81A63D6E9C7}"/>
              </a:ext>
            </a:extLst>
          </p:cNvPr>
          <p:cNvGrpSpPr/>
          <p:nvPr/>
        </p:nvGrpSpPr>
        <p:grpSpPr>
          <a:xfrm>
            <a:off x="5591625" y="3381817"/>
            <a:ext cx="1901895" cy="1235724"/>
            <a:chOff x="6214104" y="3464561"/>
            <a:chExt cx="1596786" cy="1037485"/>
          </a:xfrm>
        </p:grpSpPr>
        <p:pic>
          <p:nvPicPr>
            <p:cNvPr id="30" name="Picture 20" descr="Four green translucent glass bottles | Pikrepo">
              <a:extLst>
                <a:ext uri="{FF2B5EF4-FFF2-40B4-BE49-F238E27FC236}">
                  <a16:creationId xmlns:a16="http://schemas.microsoft.com/office/drawing/2014/main" id="{E757B9DB-D967-4E7E-9C50-AC17FB414E7D}"/>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214104" y="3569257"/>
              <a:ext cx="621859" cy="93278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172" descr="A close up of a bottle&#10;&#10;Description automatically generated">
              <a:extLst>
                <a:ext uri="{FF2B5EF4-FFF2-40B4-BE49-F238E27FC236}">
                  <a16:creationId xmlns:a16="http://schemas.microsoft.com/office/drawing/2014/main" id="{7F739D43-3DC7-4CD3-8EDD-7352A00C010C}"/>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6629066" y="3464561"/>
              <a:ext cx="733911" cy="1021343"/>
            </a:xfrm>
            <a:prstGeom prst="rect">
              <a:avLst/>
            </a:prstGeom>
          </p:spPr>
        </p:pic>
        <p:pic>
          <p:nvPicPr>
            <p:cNvPr id="32" name="Picture 2" descr="1L Tetra Pak Carton Boxes PSD Mockup - PSD Mockups">
              <a:extLst>
                <a:ext uri="{FF2B5EF4-FFF2-40B4-BE49-F238E27FC236}">
                  <a16:creationId xmlns:a16="http://schemas.microsoft.com/office/drawing/2014/main" id="{58D7DCE6-A599-4BF7-9396-006E8A2EB33C}"/>
                </a:ext>
              </a:extLst>
            </p:cNvPr>
            <p:cNvPicPr>
              <a:picLocks noChangeAspect="1" noChangeArrowheads="1"/>
            </p:cNvPicPr>
            <p:nvPr/>
          </p:nvPicPr>
          <p:blipFill rotWithShape="1">
            <a:blip r:embed="rId19" cstate="hqprint">
              <a:extLst>
                <a:ext uri="{28A0092B-C50C-407E-A947-70E740481C1C}">
                  <a14:useLocalDpi xmlns:a14="http://schemas.microsoft.com/office/drawing/2010/main"/>
                </a:ext>
              </a:extLst>
            </a:blip>
            <a:srcRect/>
            <a:stretch/>
          </p:blipFill>
          <p:spPr bwMode="auto">
            <a:xfrm>
              <a:off x="7310051" y="3507041"/>
              <a:ext cx="500839" cy="946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7182">
            <a:extLst>
              <a:ext uri="{FF2B5EF4-FFF2-40B4-BE49-F238E27FC236}">
                <a16:creationId xmlns:a16="http://schemas.microsoft.com/office/drawing/2014/main" id="{0823D1B0-0977-434F-90CA-238AB7128D59}"/>
              </a:ext>
            </a:extLst>
          </p:cNvPr>
          <p:cNvGrpSpPr/>
          <p:nvPr/>
        </p:nvGrpSpPr>
        <p:grpSpPr>
          <a:xfrm>
            <a:off x="5663951" y="4936023"/>
            <a:ext cx="1800203" cy="1218244"/>
            <a:chOff x="6252967" y="4955227"/>
            <a:chExt cx="1722989" cy="1165991"/>
          </a:xfrm>
        </p:grpSpPr>
        <p:pic>
          <p:nvPicPr>
            <p:cNvPr id="34" name="Picture 26" descr="2-Liter Soda Bottle | Kit Components | Science | Education ...">
              <a:extLst>
                <a:ext uri="{FF2B5EF4-FFF2-40B4-BE49-F238E27FC236}">
                  <a16:creationId xmlns:a16="http://schemas.microsoft.com/office/drawing/2014/main" id="{664CF7F3-E6F0-43F0-9F50-7EF73C9D2FE8}"/>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6252967" y="4955227"/>
              <a:ext cx="1165991" cy="11659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8" descr="Recycling PET bottle RIGOLETTO 250 ml clear | Top ... - packari.com">
              <a:extLst>
                <a:ext uri="{FF2B5EF4-FFF2-40B4-BE49-F238E27FC236}">
                  <a16:creationId xmlns:a16="http://schemas.microsoft.com/office/drawing/2014/main" id="{192D6C63-1063-43D4-90A9-04B21DA71A52}"/>
                </a:ext>
              </a:extLst>
            </p:cNvPr>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a:ext>
              </a:extLst>
            </a:blip>
            <a:srcRect t="21879"/>
            <a:stretch/>
          </p:blipFill>
          <p:spPr bwMode="auto">
            <a:xfrm>
              <a:off x="7255085" y="5273942"/>
              <a:ext cx="720871" cy="788339"/>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Oval 35">
            <a:extLst>
              <a:ext uri="{FF2B5EF4-FFF2-40B4-BE49-F238E27FC236}">
                <a16:creationId xmlns:a16="http://schemas.microsoft.com/office/drawing/2014/main" id="{401A895C-B9B1-487F-8728-B7A2F1BAB1B3}"/>
              </a:ext>
            </a:extLst>
          </p:cNvPr>
          <p:cNvSpPr/>
          <p:nvPr/>
        </p:nvSpPr>
        <p:spPr>
          <a:xfrm>
            <a:off x="9222217" y="2642616"/>
            <a:ext cx="2887820" cy="29491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defRPr/>
            </a:pPr>
            <a:r>
              <a:rPr lang="tr-TR" dirty="0">
                <a:solidFill>
                  <a:srgbClr val="FFFFFF"/>
                </a:solidFill>
              </a:rPr>
              <a:t>Yalnızca şişe suların sisteme eklenmesi, New </a:t>
            </a:r>
            <a:r>
              <a:rPr lang="tr-TR" dirty="0" err="1">
                <a:solidFill>
                  <a:srgbClr val="FFFFFF"/>
                </a:solidFill>
              </a:rPr>
              <a:t>York’da</a:t>
            </a:r>
            <a:r>
              <a:rPr lang="tr-TR" dirty="0">
                <a:solidFill>
                  <a:srgbClr val="FFFFFF"/>
                </a:solidFill>
              </a:rPr>
              <a:t> DİS tarafından toplanan plastik şişe miktarını ikiye katladı.</a:t>
            </a:r>
            <a:endParaRPr kumimoji="0" lang="tr-TR" sz="1800" b="0" i="0" u="none" strike="noStrike" kern="1200" cap="none" spc="0" normalizeH="0" baseline="0" dirty="0">
              <a:ln>
                <a:noFill/>
              </a:ln>
              <a:solidFill>
                <a:srgbClr val="FFFFFF"/>
              </a:solidFill>
              <a:effectLst/>
              <a:uLnTx/>
              <a:uFillTx/>
              <a:latin typeface="Calibri"/>
              <a:ea typeface="+mn-ea"/>
              <a:cs typeface="+mn-cs"/>
            </a:endParaRPr>
          </a:p>
        </p:txBody>
      </p:sp>
      <p:pic>
        <p:nvPicPr>
          <p:cNvPr id="37" name="Picture 6" descr="A picture containing wheel&#10;&#10;Description automatically generated">
            <a:extLst>
              <a:ext uri="{FF2B5EF4-FFF2-40B4-BE49-F238E27FC236}">
                <a16:creationId xmlns:a16="http://schemas.microsoft.com/office/drawing/2014/main" id="{536DC0B2-77D8-4F39-992C-1D8235B3DC5F}"/>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a:stretch/>
        </p:blipFill>
        <p:spPr>
          <a:xfrm>
            <a:off x="406043" y="289510"/>
            <a:ext cx="1154300" cy="1172652"/>
          </a:xfrm>
          <a:prstGeom prst="rect">
            <a:avLst/>
          </a:prstGeom>
        </p:spPr>
      </p:pic>
      <p:sp>
        <p:nvSpPr>
          <p:cNvPr id="38" name="Title 2">
            <a:extLst>
              <a:ext uri="{FF2B5EF4-FFF2-40B4-BE49-F238E27FC236}">
                <a16:creationId xmlns:a16="http://schemas.microsoft.com/office/drawing/2014/main" id="{1FE06BE9-15F2-411A-976C-F3BA4B139382}"/>
              </a:ext>
            </a:extLst>
          </p:cNvPr>
          <p:cNvSpPr txBox="1">
            <a:spLocks/>
          </p:cNvSpPr>
          <p:nvPr/>
        </p:nvSpPr>
        <p:spPr>
          <a:xfrm>
            <a:off x="624418" y="269357"/>
            <a:ext cx="10700511" cy="430887"/>
          </a:xfrm>
          <a:prstGeom prst="rect">
            <a:avLst/>
          </a:prstGeom>
        </p:spPr>
        <p:txBody>
          <a:bodyPr vert="horz" lIns="0" tIns="0" rIns="0" bIns="0" rtlCol="0" anchor="t" anchorCtr="0">
            <a:spAutoFit/>
          </a:bodyPr>
          <a:lstStyle>
            <a:lvl1pPr algn="ctr" defTabSz="914400" rtl="0" eaLnBrk="1" latinLnBrk="0" hangingPunct="1">
              <a:lnSpc>
                <a:spcPct val="100000"/>
              </a:lnSpc>
              <a:spcBef>
                <a:spcPct val="0"/>
              </a:spcBef>
              <a:buNone/>
              <a:defRPr lang="nb-NO" sz="4000" b="0" i="0" kern="1200" cap="none" baseline="0" dirty="0" smtClean="0">
                <a:solidFill>
                  <a:schemeClr val="tx1"/>
                </a:solidFill>
                <a:latin typeface="Calibri Light" panose="020F0302020204030204" pitchFamily="34" charset="0"/>
                <a:ea typeface="+mj-ea"/>
                <a:cs typeface="Calibri Light" panose="020F0302020204030204" pitchFamily="34" charset="0"/>
                <a:sym typeface="Calibri Bold"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dirty="0">
                <a:ln>
                  <a:noFill/>
                </a:ln>
                <a:solidFill>
                  <a:schemeClr val="accent1">
                    <a:lumMod val="75000"/>
                  </a:schemeClr>
                </a:solidFill>
                <a:effectLst/>
                <a:uLnTx/>
                <a:uFillTx/>
                <a:latin typeface="+mn-lt"/>
                <a:ea typeface="+mj-ea"/>
                <a:cs typeface="Calibri Light"/>
                <a:sym typeface="Calibri Bold" charset="0"/>
              </a:rPr>
              <a:t>Geniş Bir İçecek ve Ambalaj Yelpazesi </a:t>
            </a:r>
            <a:endParaRPr kumimoji="0" lang="tr-TR" sz="2800" b="1" i="0" u="none" strike="noStrike" kern="1200" cap="none" spc="0" normalizeH="0" baseline="0" dirty="0">
              <a:ln>
                <a:noFill/>
              </a:ln>
              <a:solidFill>
                <a:schemeClr val="accent1">
                  <a:lumMod val="75000"/>
                </a:schemeClr>
              </a:solidFill>
              <a:effectLst/>
              <a:uLnTx/>
              <a:uFillTx/>
              <a:latin typeface="+mn-lt"/>
              <a:ea typeface="+mj-ea"/>
              <a:cs typeface="Calibri Light" panose="020F0302020204030204" pitchFamily="34" charset="0"/>
              <a:sym typeface="Calibri Bold" charset="0"/>
            </a:endParaRPr>
          </a:p>
        </p:txBody>
      </p:sp>
      <p:cxnSp>
        <p:nvCxnSpPr>
          <p:cNvPr id="39" name="Straight Connector 19">
            <a:extLst>
              <a:ext uri="{FF2B5EF4-FFF2-40B4-BE49-F238E27FC236}">
                <a16:creationId xmlns:a16="http://schemas.microsoft.com/office/drawing/2014/main" id="{7BD4641F-668D-4BD2-8598-150019A1E610}"/>
              </a:ext>
            </a:extLst>
          </p:cNvPr>
          <p:cNvCxnSpPr/>
          <p:nvPr/>
        </p:nvCxnSpPr>
        <p:spPr>
          <a:xfrm flipH="1">
            <a:off x="559768" y="1925862"/>
            <a:ext cx="25922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954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69AD77F3-7FA3-43BB-B8D1-5288F60B63D8}"/>
              </a:ext>
            </a:extLst>
          </p:cNvPr>
          <p:cNvSpPr>
            <a:spLocks noGrp="1"/>
          </p:cNvSpPr>
          <p:nvPr>
            <p:ph type="sldNum" sz="quarter" idx="12"/>
          </p:nvPr>
        </p:nvSpPr>
        <p:spPr>
          <a:xfrm>
            <a:off x="11586544" y="6618716"/>
            <a:ext cx="480000" cy="1282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49913-A76F-43DF-AC4E-B61A33296CE7}" type="slidenum">
              <a:rPr kumimoji="0" lang="nb-NO" sz="800" b="0" i="0" u="none" strike="noStrike" kern="1200" cap="none" spc="0" normalizeH="0" baseline="0" noProof="0" smtClean="0">
                <a:ln>
                  <a:noFill/>
                </a:ln>
                <a:solidFill>
                  <a:srgbClr val="E8EFED">
                    <a:lumMod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800" b="0" i="0" u="none" strike="noStrike" kern="1200" cap="none" spc="0" normalizeH="0" baseline="0" noProof="0">
              <a:ln>
                <a:noFill/>
              </a:ln>
              <a:solidFill>
                <a:srgbClr val="E8EFED">
                  <a:lumMod val="50000"/>
                </a:srgbClr>
              </a:solidFill>
              <a:effectLst/>
              <a:uLnTx/>
              <a:uFillTx/>
              <a:latin typeface="Calibri"/>
              <a:ea typeface="+mn-ea"/>
              <a:cs typeface="+mn-cs"/>
            </a:endParaRPr>
          </a:p>
        </p:txBody>
      </p:sp>
      <p:pic>
        <p:nvPicPr>
          <p:cNvPr id="5" name="Picture 19" descr="A picture containing wheel&#10;&#10;Description automatically generated">
            <a:extLst>
              <a:ext uri="{FF2B5EF4-FFF2-40B4-BE49-F238E27FC236}">
                <a16:creationId xmlns:a16="http://schemas.microsoft.com/office/drawing/2014/main" id="{76E4BDEA-A450-4928-8157-16EE799F98A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60"/>
          <a:stretch/>
        </p:blipFill>
        <p:spPr>
          <a:xfrm>
            <a:off x="407368" y="289510"/>
            <a:ext cx="1226308" cy="1172652"/>
          </a:xfrm>
          <a:prstGeom prst="rect">
            <a:avLst/>
          </a:prstGeom>
        </p:spPr>
      </p:pic>
      <p:sp>
        <p:nvSpPr>
          <p:cNvPr id="8" name="Oval 7">
            <a:extLst>
              <a:ext uri="{FF2B5EF4-FFF2-40B4-BE49-F238E27FC236}">
                <a16:creationId xmlns:a16="http://schemas.microsoft.com/office/drawing/2014/main" id="{FA0E39BA-223A-4784-848A-2EF6F6460DC4}"/>
              </a:ext>
            </a:extLst>
          </p:cNvPr>
          <p:cNvSpPr/>
          <p:nvPr/>
        </p:nvSpPr>
        <p:spPr>
          <a:xfrm>
            <a:off x="1096964" y="1707603"/>
            <a:ext cx="2472247" cy="25202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defRPr/>
            </a:pPr>
            <a:r>
              <a:rPr lang="tr-TR" dirty="0">
                <a:solidFill>
                  <a:srgbClr val="FFFFFF"/>
                </a:solidFill>
              </a:rPr>
              <a:t>Yüksek performanslı sistemler, </a:t>
            </a:r>
            <a:r>
              <a:rPr lang="en-US" dirty="0">
                <a:solidFill>
                  <a:srgbClr val="FFFFFF"/>
                </a:solidFill>
              </a:rPr>
              <a:t>€0.10 </a:t>
            </a:r>
            <a:r>
              <a:rPr lang="tr-TR" dirty="0">
                <a:solidFill>
                  <a:srgbClr val="FFFFFF"/>
                </a:solidFill>
              </a:rPr>
              <a:t>depozito bedeli ile başarılı sonuçlar elde ediyor.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Calibri"/>
            </a:endParaRPr>
          </a:p>
        </p:txBody>
      </p:sp>
      <p:graphicFrame>
        <p:nvGraphicFramePr>
          <p:cNvPr id="12" name="Diagramm 94">
            <a:extLst>
              <a:ext uri="{FF2B5EF4-FFF2-40B4-BE49-F238E27FC236}">
                <a16:creationId xmlns:a16="http://schemas.microsoft.com/office/drawing/2014/main" id="{10995EC8-B140-4F7A-97EE-09654B5C2D84}"/>
              </a:ext>
            </a:extLst>
          </p:cNvPr>
          <p:cNvGraphicFramePr>
            <a:graphicFrameLocks/>
          </p:cNvGraphicFramePr>
          <p:nvPr>
            <p:extLst>
              <p:ext uri="{D42A27DB-BD31-4B8C-83A1-F6EECF244321}">
                <p14:modId xmlns:p14="http://schemas.microsoft.com/office/powerpoint/2010/main" val="1084622935"/>
              </p:ext>
            </p:extLst>
          </p:nvPr>
        </p:nvGraphicFramePr>
        <p:xfrm>
          <a:off x="3835378" y="1707603"/>
          <a:ext cx="7667018" cy="455619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3">
            <a:extLst>
              <a:ext uri="{FF2B5EF4-FFF2-40B4-BE49-F238E27FC236}">
                <a16:creationId xmlns:a16="http://schemas.microsoft.com/office/drawing/2014/main" id="{18C9D1D9-7BBC-4E66-8924-AA6AF36CDC0D}"/>
              </a:ext>
            </a:extLst>
          </p:cNvPr>
          <p:cNvSpPr/>
          <p:nvPr/>
        </p:nvSpPr>
        <p:spPr>
          <a:xfrm>
            <a:off x="4389381" y="1203759"/>
            <a:ext cx="6627806" cy="369332"/>
          </a:xfrm>
          <a:prstGeom prst="rect">
            <a:avLst/>
          </a:prstGeom>
          <a:noFill/>
        </p:spPr>
        <p:txBody>
          <a:bodyPr wrap="square">
            <a:spAutoFit/>
          </a:bodyPr>
          <a:lstStyle/>
          <a:p>
            <a:pPr lvl="0" algn="ctr">
              <a:defRPr/>
            </a:pPr>
            <a:r>
              <a:rPr lang="tr-TR" b="1" dirty="0">
                <a:solidFill>
                  <a:srgbClr val="004B8D"/>
                </a:solidFill>
                <a:ea typeface="Galyon" charset="0"/>
                <a:cs typeface="Galyon" charset="0"/>
              </a:rPr>
              <a:t>Avrupa’da İçecek Ambalajları Geri Alım Oranları (2016-2017)</a:t>
            </a:r>
            <a:endParaRPr kumimoji="0" lang="tr-TR" sz="1800" b="1" i="0" u="none" strike="noStrike" kern="1200" cap="none" spc="0" normalizeH="0" baseline="0" dirty="0">
              <a:ln>
                <a:noFill/>
              </a:ln>
              <a:solidFill>
                <a:srgbClr val="004B8D"/>
              </a:solidFill>
              <a:effectLst/>
              <a:uLnTx/>
              <a:uFillTx/>
              <a:latin typeface="Calibri"/>
              <a:ea typeface="Galyon" charset="0"/>
              <a:cs typeface="Galyon" charset="0"/>
            </a:endParaRPr>
          </a:p>
        </p:txBody>
      </p:sp>
      <p:pic>
        <p:nvPicPr>
          <p:cNvPr id="18" name="Grafik 9" descr="8007202.png">
            <a:extLst>
              <a:ext uri="{FF2B5EF4-FFF2-40B4-BE49-F238E27FC236}">
                <a16:creationId xmlns:a16="http://schemas.microsoft.com/office/drawing/2014/main" id="{8C1CE9BE-E14E-4EE9-8919-2958D17131FC}"/>
              </a:ext>
            </a:extLst>
          </p:cNvPr>
          <p:cNvPicPr>
            <a:picLocks noChangeAspect="1"/>
          </p:cNvPicPr>
          <p:nvPr/>
        </p:nvPicPr>
        <p:blipFill>
          <a:blip r:embed="rId4" cstate="print"/>
          <a:srcRect l="29565" r="27863"/>
          <a:stretch>
            <a:fillRect/>
          </a:stretch>
        </p:blipFill>
        <p:spPr bwMode="auto">
          <a:xfrm>
            <a:off x="490195" y="3961638"/>
            <a:ext cx="746239" cy="2634295"/>
          </a:xfrm>
          <a:prstGeom prst="rect">
            <a:avLst/>
          </a:prstGeom>
          <a:noFill/>
          <a:ln w="9525">
            <a:noFill/>
            <a:miter lim="800000"/>
            <a:headEnd/>
            <a:tailEnd/>
          </a:ln>
        </p:spPr>
      </p:pic>
      <p:pic>
        <p:nvPicPr>
          <p:cNvPr id="19" name="Grafik 7" descr="dose.png">
            <a:extLst>
              <a:ext uri="{FF2B5EF4-FFF2-40B4-BE49-F238E27FC236}">
                <a16:creationId xmlns:a16="http://schemas.microsoft.com/office/drawing/2014/main" id="{A363D36B-26F3-4CB0-AFC4-D98DDAFB63EB}"/>
              </a:ext>
            </a:extLst>
          </p:cNvPr>
          <p:cNvPicPr>
            <a:picLocks noChangeAspect="1"/>
          </p:cNvPicPr>
          <p:nvPr/>
        </p:nvPicPr>
        <p:blipFill>
          <a:blip r:embed="rId5" cstate="print"/>
          <a:srcRect/>
          <a:stretch>
            <a:fillRect/>
          </a:stretch>
        </p:blipFill>
        <p:spPr bwMode="auto">
          <a:xfrm>
            <a:off x="252209" y="5578749"/>
            <a:ext cx="531785" cy="1083857"/>
          </a:xfrm>
          <a:prstGeom prst="rect">
            <a:avLst/>
          </a:prstGeom>
          <a:noFill/>
          <a:ln w="9525">
            <a:noFill/>
            <a:miter lim="800000"/>
            <a:headEnd/>
            <a:tailEnd/>
          </a:ln>
        </p:spPr>
      </p:pic>
      <p:pic>
        <p:nvPicPr>
          <p:cNvPr id="20" name="Grafik 6" descr="1Bottle-Water.png">
            <a:extLst>
              <a:ext uri="{FF2B5EF4-FFF2-40B4-BE49-F238E27FC236}">
                <a16:creationId xmlns:a16="http://schemas.microsoft.com/office/drawing/2014/main" id="{CB104A55-2285-4CEB-BBDC-0380CC9C6B1D}"/>
              </a:ext>
            </a:extLst>
          </p:cNvPr>
          <p:cNvPicPr>
            <a:picLocks noChangeAspect="1"/>
          </p:cNvPicPr>
          <p:nvPr/>
        </p:nvPicPr>
        <p:blipFill>
          <a:blip r:embed="rId6" cstate="print"/>
          <a:srcRect l="19620" r="16615"/>
          <a:stretch>
            <a:fillRect/>
          </a:stretch>
        </p:blipFill>
        <p:spPr bwMode="auto">
          <a:xfrm>
            <a:off x="1100136" y="4913646"/>
            <a:ext cx="854914" cy="1715624"/>
          </a:xfrm>
          <a:prstGeom prst="rect">
            <a:avLst/>
          </a:prstGeom>
          <a:noFill/>
          <a:ln w="9525">
            <a:noFill/>
            <a:miter lim="800000"/>
            <a:headEnd/>
            <a:tailEnd/>
          </a:ln>
        </p:spPr>
      </p:pic>
      <p:pic>
        <p:nvPicPr>
          <p:cNvPr id="21" name="Grafik 10" descr="brown-glass-bottle.png">
            <a:extLst>
              <a:ext uri="{FF2B5EF4-FFF2-40B4-BE49-F238E27FC236}">
                <a16:creationId xmlns:a16="http://schemas.microsoft.com/office/drawing/2014/main" id="{1F03A5A6-DEFD-4988-B1E7-A05D5A921015}"/>
              </a:ext>
            </a:extLst>
          </p:cNvPr>
          <p:cNvPicPr>
            <a:picLocks noChangeAspect="1"/>
          </p:cNvPicPr>
          <p:nvPr/>
        </p:nvPicPr>
        <p:blipFill>
          <a:blip r:embed="rId7" cstate="print"/>
          <a:srcRect l="36768" r="36769"/>
          <a:stretch>
            <a:fillRect/>
          </a:stretch>
        </p:blipFill>
        <p:spPr bwMode="auto">
          <a:xfrm>
            <a:off x="833969" y="4815725"/>
            <a:ext cx="525990" cy="1988038"/>
          </a:xfrm>
          <a:prstGeom prst="rect">
            <a:avLst/>
          </a:prstGeom>
          <a:noFill/>
          <a:ln w="9525">
            <a:noFill/>
            <a:miter lim="800000"/>
            <a:headEnd/>
            <a:tailEnd/>
          </a:ln>
        </p:spPr>
      </p:pic>
      <p:sp>
        <p:nvSpPr>
          <p:cNvPr id="22" name="Title 2">
            <a:extLst>
              <a:ext uri="{FF2B5EF4-FFF2-40B4-BE49-F238E27FC236}">
                <a16:creationId xmlns:a16="http://schemas.microsoft.com/office/drawing/2014/main" id="{0E01161D-545E-425C-9F70-95CFC5A7728C}"/>
              </a:ext>
            </a:extLst>
          </p:cNvPr>
          <p:cNvSpPr txBox="1">
            <a:spLocks/>
          </p:cNvSpPr>
          <p:nvPr/>
        </p:nvSpPr>
        <p:spPr>
          <a:xfrm>
            <a:off x="1633676" y="345512"/>
            <a:ext cx="9383511" cy="430887"/>
          </a:xfrm>
          <a:prstGeom prst="rect">
            <a:avLst/>
          </a:prstGeom>
        </p:spPr>
        <p:txBody>
          <a:bodyPr vert="horz" wrap="square" lIns="0" tIns="0" rIns="0" bIns="0" rtlCol="0" anchor="t" anchorCtr="0">
            <a:spAutoFit/>
          </a:bodyPr>
          <a:lstStyle>
            <a:lvl1pPr algn="ctr" defTabSz="914400" rtl="0" eaLnBrk="1" latinLnBrk="0" hangingPunct="1">
              <a:lnSpc>
                <a:spcPct val="100000"/>
              </a:lnSpc>
              <a:spcBef>
                <a:spcPct val="0"/>
              </a:spcBef>
              <a:buNone/>
              <a:defRPr lang="nb-NO" sz="4000" b="0" i="0" kern="1200" cap="none" baseline="0" dirty="0" smtClean="0">
                <a:solidFill>
                  <a:schemeClr val="tx1"/>
                </a:solidFill>
                <a:latin typeface="Calibri Light" panose="020F0302020204030204" pitchFamily="34" charset="0"/>
                <a:ea typeface="+mj-ea"/>
                <a:cs typeface="Calibri Light" panose="020F0302020204030204" pitchFamily="34" charset="0"/>
                <a:sym typeface="Calibri Bold"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tr-TR" sz="2800" b="1" dirty="0">
                <a:solidFill>
                  <a:srgbClr val="004B8D"/>
                </a:solidFill>
                <a:latin typeface="+mn-lt"/>
              </a:rPr>
              <a:t>Anlamlı Bir Depozito Bedeli, Sonuçların En Güçlü Etkenidir</a:t>
            </a:r>
            <a:r>
              <a:rPr lang="nb-NO" sz="2800" dirty="0">
                <a:solidFill>
                  <a:srgbClr val="000000"/>
                </a:solidFill>
              </a:rPr>
              <a:t>. </a:t>
            </a:r>
            <a:r>
              <a:rPr kumimoji="0" lang="nb-NO" sz="2800" b="0" i="0" u="none" strike="noStrike" kern="120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sym typeface="Calibri Bold" charset="0"/>
              </a:rPr>
              <a:t> </a:t>
            </a:r>
            <a:endParaRPr kumimoji="0" lang="en-US" sz="2800" b="0" i="0" u="none" strike="noStrike" kern="120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sym typeface="Calibri Bold" charset="0"/>
            </a:endParaRPr>
          </a:p>
        </p:txBody>
      </p:sp>
    </p:spTree>
    <p:extLst>
      <p:ext uri="{BB962C8B-B14F-4D97-AF65-F5344CB8AC3E}">
        <p14:creationId xmlns:p14="http://schemas.microsoft.com/office/powerpoint/2010/main" val="4119464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4" name="Rectangle: Rounded Corners 4">
            <a:extLst>
              <a:ext uri="{FF2B5EF4-FFF2-40B4-BE49-F238E27FC236}">
                <a16:creationId xmlns:a16="http://schemas.microsoft.com/office/drawing/2014/main" id="{171D48AD-5A8D-4DD9-BFE9-301674462B62}"/>
              </a:ext>
            </a:extLst>
          </p:cNvPr>
          <p:cNvSpPr/>
          <p:nvPr/>
        </p:nvSpPr>
        <p:spPr>
          <a:xfrm>
            <a:off x="4413568" y="1484783"/>
            <a:ext cx="7083032" cy="4705423"/>
          </a:xfrm>
          <a:prstGeom prst="roundRect">
            <a:avLst>
              <a:gd name="adj" fmla="val 448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 name="Slide Number Placeholder 1">
            <a:extLst>
              <a:ext uri="{FF2B5EF4-FFF2-40B4-BE49-F238E27FC236}">
                <a16:creationId xmlns:a16="http://schemas.microsoft.com/office/drawing/2014/main" id="{0B24572C-2B5E-4CDA-82ED-9E4A02F76419}"/>
              </a:ext>
            </a:extLst>
          </p:cNvPr>
          <p:cNvSpPr>
            <a:spLocks noGrp="1"/>
          </p:cNvSpPr>
          <p:nvPr>
            <p:ph type="sldNum" sz="quarter" idx="12"/>
          </p:nvPr>
        </p:nvSpPr>
        <p:spPr>
          <a:xfrm>
            <a:off x="11586544" y="6618716"/>
            <a:ext cx="480000" cy="1282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49913-A76F-43DF-AC4E-B61A33296CE7}" type="slidenum">
              <a:rPr kumimoji="0" lang="nb-NO" sz="800" b="0" i="0" u="none" strike="noStrike" kern="1200" cap="none" spc="0" normalizeH="0" baseline="0" noProof="0" smtClean="0">
                <a:ln>
                  <a:noFill/>
                </a:ln>
                <a:solidFill>
                  <a:srgbClr val="E8EFED">
                    <a:lumMod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800" b="0" i="0" u="none" strike="noStrike" kern="1200" cap="none" spc="0" normalizeH="0" baseline="0" noProof="0">
              <a:ln>
                <a:noFill/>
              </a:ln>
              <a:solidFill>
                <a:srgbClr val="E8EFED">
                  <a:lumMod val="50000"/>
                </a:srgbClr>
              </a:solidFill>
              <a:effectLst/>
              <a:uLnTx/>
              <a:uFillTx/>
              <a:latin typeface="Calibri"/>
              <a:ea typeface="+mn-ea"/>
              <a:cs typeface="+mn-cs"/>
            </a:endParaRPr>
          </a:p>
        </p:txBody>
      </p:sp>
      <p:sp>
        <p:nvSpPr>
          <p:cNvPr id="16" name="TextBox 6">
            <a:extLst>
              <a:ext uri="{FF2B5EF4-FFF2-40B4-BE49-F238E27FC236}">
                <a16:creationId xmlns:a16="http://schemas.microsoft.com/office/drawing/2014/main" id="{B87FE98C-A69F-4BD6-84DA-3D9439D9CB66}"/>
              </a:ext>
            </a:extLst>
          </p:cNvPr>
          <p:cNvSpPr txBox="1"/>
          <p:nvPr/>
        </p:nvSpPr>
        <p:spPr>
          <a:xfrm>
            <a:off x="767408" y="2530524"/>
            <a:ext cx="3456384" cy="1580808"/>
          </a:xfrm>
          <a:prstGeom prst="rect">
            <a:avLst/>
          </a:prstGeom>
          <a:noFill/>
        </p:spPr>
        <p:txBody>
          <a:bodyPr wrap="square" lIns="36000" tIns="36000" rIns="36000" bIns="36000" rtlCol="0" anchor="t">
            <a:spAutoFit/>
          </a:bodyPr>
          <a:lstStyle/>
          <a:p>
            <a:pPr lvl="0">
              <a:defRPr/>
            </a:pPr>
            <a:r>
              <a:rPr lang="tr-TR" sz="2000" dirty="0">
                <a:solidFill>
                  <a:srgbClr val="000000"/>
                </a:solidFill>
              </a:rPr>
              <a:t>Kanunda bir hedef «iade oranı» belirlendiğinde, paydaşlar bunu başarmak için faaliyetlerini ve yatırımlarını düzenler. </a:t>
            </a:r>
            <a:endParaRPr kumimoji="0" lang="tr-TR"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7" name="Straight Connector 10">
            <a:extLst>
              <a:ext uri="{FF2B5EF4-FFF2-40B4-BE49-F238E27FC236}">
                <a16:creationId xmlns:a16="http://schemas.microsoft.com/office/drawing/2014/main" id="{7597E57E-2C2B-4C24-84AC-BCDD56BD453E}"/>
              </a:ext>
            </a:extLst>
          </p:cNvPr>
          <p:cNvCxnSpPr/>
          <p:nvPr/>
        </p:nvCxnSpPr>
        <p:spPr>
          <a:xfrm flipH="1">
            <a:off x="767408" y="2348880"/>
            <a:ext cx="34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1">
            <a:extLst>
              <a:ext uri="{FF2B5EF4-FFF2-40B4-BE49-F238E27FC236}">
                <a16:creationId xmlns:a16="http://schemas.microsoft.com/office/drawing/2014/main" id="{D56B51B9-C014-4D73-AD5C-93AE4B5BFF6B}"/>
              </a:ext>
            </a:extLst>
          </p:cNvPr>
          <p:cNvCxnSpPr/>
          <p:nvPr/>
        </p:nvCxnSpPr>
        <p:spPr>
          <a:xfrm flipH="1">
            <a:off x="767408" y="3933056"/>
            <a:ext cx="34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hart 9">
            <a:extLst>
              <a:ext uri="{FF2B5EF4-FFF2-40B4-BE49-F238E27FC236}">
                <a16:creationId xmlns:a16="http://schemas.microsoft.com/office/drawing/2014/main" id="{33427D77-6454-4E81-A436-509BB79033DA}"/>
              </a:ext>
            </a:extLst>
          </p:cNvPr>
          <p:cNvGraphicFramePr/>
          <p:nvPr>
            <p:extLst>
              <p:ext uri="{D42A27DB-BD31-4B8C-83A1-F6EECF244321}">
                <p14:modId xmlns:p14="http://schemas.microsoft.com/office/powerpoint/2010/main" val="3558235742"/>
              </p:ext>
            </p:extLst>
          </p:nvPr>
        </p:nvGraphicFramePr>
        <p:xfrm>
          <a:off x="4619448" y="1816427"/>
          <a:ext cx="6912768" cy="4322216"/>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2">
            <a:extLst>
              <a:ext uri="{FF2B5EF4-FFF2-40B4-BE49-F238E27FC236}">
                <a16:creationId xmlns:a16="http://schemas.microsoft.com/office/drawing/2014/main" id="{3FD91537-CC5F-422F-9697-BF78FFEC7550}"/>
              </a:ext>
            </a:extLst>
          </p:cNvPr>
          <p:cNvSpPr txBox="1"/>
          <p:nvPr/>
        </p:nvSpPr>
        <p:spPr>
          <a:xfrm>
            <a:off x="4583833" y="1600984"/>
            <a:ext cx="691276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0" i="0" u="sng" strike="noStrike" kern="1200" cap="none" spc="0" normalizeH="0" baseline="0" noProof="0" dirty="0">
                <a:ln>
                  <a:noFill/>
                </a:ln>
                <a:solidFill>
                  <a:srgbClr val="000000"/>
                </a:solidFill>
                <a:effectLst/>
                <a:uLnTx/>
                <a:uFillTx/>
                <a:latin typeface="Calibri"/>
                <a:ea typeface="+mn-ea"/>
                <a:cs typeface="+mn-cs"/>
              </a:rPr>
              <a:t>Ambalaj İade Oranı Hedefleri</a:t>
            </a:r>
            <a:endParaRPr kumimoji="0" lang="en-US" sz="2200" b="0" i="0" u="sng" strike="noStrike" kern="1200" cap="none" spc="0" normalizeH="0" baseline="0" noProof="0" dirty="0">
              <a:ln>
                <a:noFill/>
              </a:ln>
              <a:solidFill>
                <a:srgbClr val="000000"/>
              </a:solidFill>
              <a:effectLst/>
              <a:uLnTx/>
              <a:uFillTx/>
              <a:latin typeface="Calibri"/>
              <a:ea typeface="+mn-ea"/>
              <a:cs typeface="+mn-cs"/>
            </a:endParaRPr>
          </a:p>
        </p:txBody>
      </p:sp>
      <p:sp>
        <p:nvSpPr>
          <p:cNvPr id="21" name="TextBox 14">
            <a:extLst>
              <a:ext uri="{FF2B5EF4-FFF2-40B4-BE49-F238E27FC236}">
                <a16:creationId xmlns:a16="http://schemas.microsoft.com/office/drawing/2014/main" id="{BB462FB2-41AB-4409-8B1C-163DE490DDF1}"/>
              </a:ext>
            </a:extLst>
          </p:cNvPr>
          <p:cNvSpPr txBox="1"/>
          <p:nvPr/>
        </p:nvSpPr>
        <p:spPr>
          <a:xfrm>
            <a:off x="3096656" y="6552019"/>
            <a:ext cx="110642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*Quebec set staggered targets for producers to achieve. 75% redemption by 2025, 90% by 2030. ** EU set goals of 77% collection by 2025, 90% by 2029.</a:t>
            </a:r>
          </a:p>
        </p:txBody>
      </p:sp>
      <p:pic>
        <p:nvPicPr>
          <p:cNvPr id="22" name="Picture 7" descr="A picture containing wheel&#10;&#10;Description automatically generated">
            <a:extLst>
              <a:ext uri="{FF2B5EF4-FFF2-40B4-BE49-F238E27FC236}">
                <a16:creationId xmlns:a16="http://schemas.microsoft.com/office/drawing/2014/main" id="{7FEFBD8A-D62D-4AD0-889C-1BA8B4F1147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35360" y="288812"/>
            <a:ext cx="1224136" cy="1172652"/>
          </a:xfrm>
          <a:prstGeom prst="rect">
            <a:avLst/>
          </a:prstGeom>
        </p:spPr>
      </p:pic>
      <p:sp>
        <p:nvSpPr>
          <p:cNvPr id="23" name="Title 2">
            <a:extLst>
              <a:ext uri="{FF2B5EF4-FFF2-40B4-BE49-F238E27FC236}">
                <a16:creationId xmlns:a16="http://schemas.microsoft.com/office/drawing/2014/main" id="{0BAC5A26-689A-40C7-8388-EB8B83191AA0}"/>
              </a:ext>
            </a:extLst>
          </p:cNvPr>
          <p:cNvSpPr txBox="1">
            <a:spLocks/>
          </p:cNvSpPr>
          <p:nvPr/>
        </p:nvSpPr>
        <p:spPr>
          <a:xfrm>
            <a:off x="624418" y="269357"/>
            <a:ext cx="10700511" cy="430887"/>
          </a:xfrm>
          <a:prstGeom prst="rect">
            <a:avLst/>
          </a:prstGeom>
        </p:spPr>
        <p:txBody>
          <a:bodyPr vert="horz" lIns="0" tIns="0" rIns="0" bIns="0" rtlCol="0" anchor="t" anchorCtr="0">
            <a:spAutoFit/>
          </a:bodyPr>
          <a:lstStyle>
            <a:lvl1pPr algn="ctr" defTabSz="914400" rtl="0" eaLnBrk="1" latinLnBrk="0" hangingPunct="1">
              <a:lnSpc>
                <a:spcPct val="100000"/>
              </a:lnSpc>
              <a:spcBef>
                <a:spcPct val="0"/>
              </a:spcBef>
              <a:buNone/>
              <a:defRPr lang="nb-NO" sz="4000" b="0" i="0" kern="1200" cap="none" baseline="0" dirty="0" smtClean="0">
                <a:solidFill>
                  <a:schemeClr val="tx1"/>
                </a:solidFill>
                <a:latin typeface="Calibri Light" panose="020F0302020204030204" pitchFamily="34" charset="0"/>
                <a:ea typeface="+mj-ea"/>
                <a:cs typeface="Calibri Light" panose="020F0302020204030204" pitchFamily="34" charset="0"/>
                <a:sym typeface="Calibri Bold"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dirty="0">
                <a:ln>
                  <a:noFill/>
                </a:ln>
                <a:solidFill>
                  <a:schemeClr val="accent1">
                    <a:lumMod val="75000"/>
                  </a:schemeClr>
                </a:solidFill>
                <a:effectLst/>
                <a:uLnTx/>
                <a:uFillTx/>
                <a:latin typeface="+mn-lt"/>
                <a:ea typeface="+mj-ea"/>
                <a:cs typeface="Calibri Light" panose="020F0302020204030204" pitchFamily="34" charset="0"/>
                <a:sym typeface="Calibri Bold" charset="0"/>
              </a:rPr>
              <a:t>Performans Hedeflerini Belirleme</a:t>
            </a:r>
          </a:p>
        </p:txBody>
      </p:sp>
    </p:spTree>
    <p:extLst>
      <p:ext uri="{BB962C8B-B14F-4D97-AF65-F5344CB8AC3E}">
        <p14:creationId xmlns:p14="http://schemas.microsoft.com/office/powerpoint/2010/main" val="238722423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1646</TotalTime>
  <Words>1279</Words>
  <Application>Microsoft Office PowerPoint</Application>
  <PresentationFormat>Geniş ekran</PresentationFormat>
  <Paragraphs>177</Paragraphs>
  <Slides>24</Slides>
  <Notes>2</Notes>
  <HiddenSlides>3</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24</vt:i4>
      </vt:variant>
    </vt:vector>
  </HeadingPairs>
  <TitlesOfParts>
    <vt:vector size="33" baseType="lpstr">
      <vt:lpstr>Arial</vt:lpstr>
      <vt:lpstr>Calibri</vt:lpstr>
      <vt:lpstr>Calibri Light</vt:lpstr>
      <vt:lpstr>Gotham Narrow Bold</vt:lpstr>
      <vt:lpstr>Gotham Narrow Light</vt:lpstr>
      <vt:lpstr>Gotham Narrow Medium</vt:lpstr>
      <vt:lpstr>Open Sans</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Ayrı Olarak Tahsil Edilen ve  Tamamen İade Edilebilir Depozitolar</vt:lpstr>
      <vt:lpstr>PowerPoint Sunusu</vt:lpstr>
      <vt:lpstr>PowerPoint Sunusu</vt:lpstr>
      <vt:lpstr>Genişletilmiş Üretici Sorumluluğu Finansmanı</vt:lpstr>
      <vt:lpstr> İade Edilmeyen Ambalajlara Ait Depozitoların ve Malzeme Gelirlerinin Sistem İçinde Kullanılması</vt:lpstr>
      <vt:lpstr>PowerPoint Sunusu</vt:lpstr>
      <vt:lpstr>Görevler ve Sorumluluklar</vt:lpstr>
      <vt:lpstr>PowerPoint Sunusu</vt:lpstr>
      <vt:lpstr>Görev ve Sorumlulukların Belirlenmesi</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İlkim Yiğit</dc:creator>
  <cp:lastModifiedBy>İlkim Yiğit</cp:lastModifiedBy>
  <cp:revision>90</cp:revision>
  <dcterms:created xsi:type="dcterms:W3CDTF">2021-07-07T22:05:13Z</dcterms:created>
  <dcterms:modified xsi:type="dcterms:W3CDTF">2021-09-09T10:27:50Z</dcterms:modified>
</cp:coreProperties>
</file>